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sldIdLst>
    <p:sldId id="256" r:id="rId2"/>
    <p:sldId id="257" r:id="rId3"/>
    <p:sldId id="259" r:id="rId4"/>
    <p:sldId id="265" r:id="rId5"/>
    <p:sldId id="261" r:id="rId6"/>
    <p:sldId id="266" r:id="rId7"/>
    <p:sldId id="267" r:id="rId8"/>
    <p:sldId id="263" r:id="rId9"/>
    <p:sldId id="268" r:id="rId10"/>
    <p:sldId id="262" r:id="rId11"/>
    <p:sldId id="270" r:id="rId12"/>
    <p:sldId id="269" r:id="rId13"/>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2847" autoAdjust="0"/>
  </p:normalViewPr>
  <p:slideViewPr>
    <p:cSldViewPr>
      <p:cViewPr>
        <p:scale>
          <a:sx n="37" d="100"/>
          <a:sy n="37" d="100"/>
        </p:scale>
        <p:origin x="-2920" y="-4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FEC9392-72BF-4688-B2FC-3A1BC3079743}" type="datetimeFigureOut">
              <a:rPr lang="nl-NL"/>
              <a:pPr>
                <a:defRPr/>
              </a:pPr>
              <a:t>17-02-16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45C9764C-179A-4C50-BB07-4A9347A90A93}" type="slidenum">
              <a:rPr lang="nl-NL"/>
              <a:pPr>
                <a:defRPr/>
              </a:pPr>
              <a:t>‹nr.›</a:t>
            </a:fld>
            <a:endParaRPr lang="nl-NL"/>
          </a:p>
        </p:txBody>
      </p:sp>
    </p:spTree>
    <p:extLst>
      <p:ext uri="{BB962C8B-B14F-4D97-AF65-F5344CB8AC3E}">
        <p14:creationId xmlns:p14="http://schemas.microsoft.com/office/powerpoint/2010/main" val="41563604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l-NL" dirty="0" smtClean="0"/>
              <a:t>Binnen de context van deze conferentie ‘de kracht van het ouder worden’ wil ik graag de komende 20 minuten vertellen over dit onderwerp. Ik ben er 24 november op gepromoveerd, en ik hoop de komende jaren nog een bijdrage te leveren aan deze maatschappelijke ontwikkeling, waarin het geestelijke zich weer een plaats in de gezondheidszorg kan veroveren. </a:t>
            </a:r>
          </a:p>
          <a:p>
            <a:pPr>
              <a:spcBef>
                <a:spcPct val="0"/>
              </a:spcBef>
            </a:pPr>
            <a:endParaRPr lang="nl-NL" dirty="0" smtClean="0"/>
          </a:p>
          <a:p>
            <a:pPr>
              <a:spcBef>
                <a:spcPct val="0"/>
              </a:spcBef>
            </a:pPr>
            <a:r>
              <a:rPr lang="nl-NL" dirty="0" smtClean="0"/>
              <a:t>Iets over mijn vak: als specialist ouderengeneeskunde is het voornaamste werkterrein het verpleeghuis, waar mensen komen te wonen die zich thuis niet meer kunnen redden. </a:t>
            </a:r>
          </a:p>
          <a:p>
            <a:pPr>
              <a:spcBef>
                <a:spcPct val="0"/>
              </a:spcBef>
            </a:pPr>
            <a:r>
              <a:rPr lang="nl-NL" dirty="0" smtClean="0"/>
              <a:t>Dat kan tijdelijk zijn, bijvoorbeeld op een geriatrische revalidatie afdeling, na een heupfractuur, of na een pneumonie bij bekende COPD. </a:t>
            </a:r>
          </a:p>
          <a:p>
            <a:pPr>
              <a:spcBef>
                <a:spcPct val="0"/>
              </a:spcBef>
            </a:pPr>
            <a:endParaRPr lang="nl-NL" dirty="0" smtClean="0"/>
          </a:p>
          <a:p>
            <a:pPr>
              <a:spcBef>
                <a:spcPct val="0"/>
              </a:spcBef>
            </a:pPr>
            <a:r>
              <a:rPr lang="nl-NL" dirty="0" smtClean="0"/>
              <a:t>Maar de meeste mensen die in het verpleeghuis wonen hebben echter aandoeningen die niet meer te genezen zijn, die dus niet meer curatief te behandelen zijn, zoals mensen die leven met dementie of Parkinson, na een ernstig herseninfarct of met ernstig </a:t>
            </a:r>
            <a:r>
              <a:rPr lang="nl-NL" dirty="0" err="1" smtClean="0"/>
              <a:t>longfalen</a:t>
            </a:r>
            <a:r>
              <a:rPr lang="nl-NL" dirty="0" smtClean="0"/>
              <a:t>. Op dit moment overlijden jaarlijks ongeveer 32.000 mensen in Nederlandse verpleeghuizen. </a:t>
            </a:r>
          </a:p>
          <a:p>
            <a:pPr>
              <a:spcBef>
                <a:spcPct val="0"/>
              </a:spcBef>
            </a:pPr>
            <a:r>
              <a:rPr lang="nl-NL" dirty="0" smtClean="0"/>
              <a:t>De zorg die voor deze ouderen passend is, wordt palliatieve zorg genoemd</a:t>
            </a:r>
          </a:p>
          <a:p>
            <a:pPr>
              <a:spcBef>
                <a:spcPct val="0"/>
              </a:spcBef>
            </a:pPr>
            <a:endParaRPr lang="nl-NL" dirty="0" smtClean="0"/>
          </a:p>
          <a:p>
            <a:pPr>
              <a:spcBef>
                <a:spcPct val="0"/>
              </a:spcBef>
            </a:pPr>
            <a:r>
              <a:rPr lang="nl-NL" dirty="0" smtClean="0"/>
              <a:t>Je kunt je afvragen: is het niet een beetje vroeg om nu al te spreken over de palliatieve fase? </a:t>
            </a:r>
          </a:p>
          <a:p>
            <a:pPr>
              <a:spcBef>
                <a:spcPct val="0"/>
              </a:spcBef>
            </a:pPr>
            <a:r>
              <a:rPr lang="nl-NL" dirty="0" smtClean="0"/>
              <a:t>En is er verband met de kracht van het ouder worden? </a:t>
            </a:r>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170BF4F-46BE-4C03-8857-47B5A7368EF4}" type="slidenum">
              <a:rPr lang="nl-NL">
                <a:cs typeface="Arial" charset="0"/>
              </a:rPr>
              <a:pPr fontAlgn="base">
                <a:spcBef>
                  <a:spcPct val="0"/>
                </a:spcBef>
                <a:spcAft>
                  <a:spcPct val="0"/>
                </a:spcAft>
              </a:pPr>
              <a:t>1</a:t>
            </a:fld>
            <a:endParaRPr lang="nl-NL">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789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l-NL" dirty="0" smtClean="0"/>
              <a:t>Kinderarts, emeritus hoogleraar </a:t>
            </a:r>
            <a:r>
              <a:rPr lang="nl-NL" dirty="0" err="1" smtClean="0"/>
              <a:t>medicine</a:t>
            </a:r>
            <a:r>
              <a:rPr lang="nl-NL" dirty="0" smtClean="0"/>
              <a:t> </a:t>
            </a:r>
            <a:r>
              <a:rPr lang="nl-NL" dirty="0" err="1" smtClean="0"/>
              <a:t>and</a:t>
            </a:r>
            <a:r>
              <a:rPr lang="nl-NL" dirty="0" smtClean="0"/>
              <a:t> </a:t>
            </a:r>
            <a:r>
              <a:rPr lang="nl-NL" dirty="0" err="1" smtClean="0"/>
              <a:t>religious</a:t>
            </a:r>
            <a:r>
              <a:rPr lang="nl-NL" dirty="0" smtClean="0"/>
              <a:t> studies</a:t>
            </a:r>
          </a:p>
          <a:p>
            <a:pPr>
              <a:spcBef>
                <a:spcPct val="0"/>
              </a:spcBef>
            </a:pPr>
            <a:r>
              <a:rPr lang="nl-NL" dirty="0" smtClean="0"/>
              <a:t>Verschillende talen, die elkaar niet moeten overheersen. De nieuwe talen aan de overgangen ontstaan door een diepe behoefte aan communicatie. </a:t>
            </a:r>
          </a:p>
          <a:p>
            <a:pPr>
              <a:spcBef>
                <a:spcPct val="0"/>
              </a:spcBef>
            </a:pPr>
            <a:r>
              <a:rPr lang="nl-NL" dirty="0" smtClean="0"/>
              <a:t>MM: verpleegkundigen kunnen dat bij uitstek. </a:t>
            </a:r>
          </a:p>
          <a:p>
            <a:pPr>
              <a:spcBef>
                <a:spcPct val="0"/>
              </a:spcBef>
            </a:pPr>
            <a:r>
              <a:rPr lang="nl-NL" dirty="0" smtClean="0"/>
              <a:t>Ik ken het door consulent te zijn bij het IKNL. </a:t>
            </a:r>
          </a:p>
        </p:txBody>
      </p:sp>
      <p:sp>
        <p:nvSpPr>
          <p:cNvPr id="3789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CED05E2-6F30-48D4-9BDD-E596B853DAAC}" type="slidenum">
              <a:rPr lang="nl-NL">
                <a:cs typeface="Arial" charset="0"/>
              </a:rPr>
              <a:pPr fontAlgn="base">
                <a:spcBef>
                  <a:spcPct val="0"/>
                </a:spcBef>
                <a:spcAft>
                  <a:spcPct val="0"/>
                </a:spcAft>
              </a:pPr>
              <a:t>10</a:t>
            </a:fld>
            <a:endParaRPr lang="nl-NL">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993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l-NL" dirty="0" smtClean="0"/>
              <a:t>Kennen we allemaal patiënten die ons bijblijven omdat ze ons iets geleerd hebben? </a:t>
            </a:r>
          </a:p>
          <a:p>
            <a:pPr>
              <a:spcBef>
                <a:spcPct val="0"/>
              </a:spcBef>
            </a:pPr>
            <a:endParaRPr lang="nl-NL" dirty="0" smtClean="0"/>
          </a:p>
          <a:p>
            <a:pPr>
              <a:spcBef>
                <a:spcPct val="0"/>
              </a:spcBef>
            </a:pPr>
            <a:r>
              <a:rPr lang="nl-NL" dirty="0" smtClean="0"/>
              <a:t>Samenwerking: over de ‘overgangen’ van onze </a:t>
            </a:r>
            <a:r>
              <a:rPr lang="nl-NL" dirty="0" err="1" smtClean="0"/>
              <a:t>beroeps-taal</a:t>
            </a:r>
            <a:r>
              <a:rPr lang="nl-NL" dirty="0" smtClean="0"/>
              <a:t> de ander te bereiken en begrijpen. </a:t>
            </a:r>
          </a:p>
        </p:txBody>
      </p:sp>
      <p:sp>
        <p:nvSpPr>
          <p:cNvPr id="3993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19993C-B330-4C5E-8400-005449011FF8}" type="slidenum">
              <a:rPr lang="nl-NL">
                <a:cs typeface="Arial" charset="0"/>
              </a:rPr>
              <a:pPr fontAlgn="base">
                <a:spcBef>
                  <a:spcPct val="0"/>
                </a:spcBef>
                <a:spcAft>
                  <a:spcPct val="0"/>
                </a:spcAft>
              </a:pPr>
              <a:t>11</a:t>
            </a:fld>
            <a:endParaRPr lang="nl-NL">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l-NL" dirty="0" smtClean="0"/>
              <a:t>Ik haak graag aan op de titel van een van de werkgroepen: </a:t>
            </a:r>
            <a:r>
              <a:rPr lang="nl-NL" b="1" dirty="0" smtClean="0"/>
              <a:t>terugkijken, om goed te kunnen afronden</a:t>
            </a:r>
            <a:r>
              <a:rPr lang="nl-NL" dirty="0" smtClean="0"/>
              <a:t>. Dan moet je wel inzicht hebben in dat het tijd is om terug te kijken en te gaan afronden.  </a:t>
            </a:r>
          </a:p>
          <a:p>
            <a:pPr>
              <a:spcBef>
                <a:spcPct val="0"/>
              </a:spcBef>
            </a:pPr>
            <a:endParaRPr lang="nl-NL" dirty="0" smtClean="0"/>
          </a:p>
          <a:p>
            <a:pPr>
              <a:spcBef>
                <a:spcPct val="0"/>
              </a:spcBef>
            </a:pPr>
            <a:r>
              <a:rPr lang="nl-NL" dirty="0" smtClean="0"/>
              <a:t>Verschillende aandoeningen hebben een verschillend ziekte verloop: zoals kanker, </a:t>
            </a:r>
            <a:r>
              <a:rPr lang="nl-NL" dirty="0" err="1" smtClean="0"/>
              <a:t>orgaanfalen</a:t>
            </a:r>
            <a:r>
              <a:rPr lang="nl-NL" dirty="0" smtClean="0"/>
              <a:t> en ‘kwetsbare</a:t>
            </a:r>
            <a:r>
              <a:rPr lang="nl-NL" baseline="0" dirty="0" smtClean="0"/>
              <a:t> ouderen’. </a:t>
            </a:r>
            <a:endParaRPr lang="nl-NL" b="1" dirty="0" smtClean="0"/>
          </a:p>
          <a:p>
            <a:pPr>
              <a:spcBef>
                <a:spcPct val="0"/>
              </a:spcBef>
            </a:pPr>
            <a:endParaRPr lang="nl-NL" dirty="0" smtClean="0"/>
          </a:p>
          <a:p>
            <a:pPr>
              <a:spcBef>
                <a:spcPct val="0"/>
              </a:spcBef>
            </a:pPr>
            <a:r>
              <a:rPr lang="nl-NL" dirty="0" smtClean="0"/>
              <a:t>Graag ga ik een stukje op pad met de vrouw die aan de basis stond van de ontwikkeling van de palliatieve zorg: Dame </a:t>
            </a:r>
            <a:r>
              <a:rPr lang="nl-NL" b="1" dirty="0" err="1" smtClean="0"/>
              <a:t>Cicely</a:t>
            </a:r>
            <a:r>
              <a:rPr lang="nl-NL" b="1" dirty="0" smtClean="0"/>
              <a:t> </a:t>
            </a:r>
            <a:r>
              <a:rPr lang="nl-NL" b="1" dirty="0" err="1" smtClean="0"/>
              <a:t>Saunders</a:t>
            </a:r>
            <a:r>
              <a:rPr lang="nl-NL" dirty="0" smtClean="0"/>
              <a:t> en die zoveel oog had voor alle drie de dimensies van de palliatieve zorg: de lichamelijke, de psychosociale en de spirituele dimensie. </a:t>
            </a:r>
          </a:p>
          <a:p>
            <a:pPr>
              <a:spcBef>
                <a:spcPct val="0"/>
              </a:spcBef>
            </a:pPr>
            <a:endParaRPr lang="nl-NL" dirty="0"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7CEEDC6-DCD5-44C2-8BC1-0E41F4CD9B18}" type="slidenum">
              <a:rPr lang="nl-NL">
                <a:cs typeface="Arial" charset="0"/>
              </a:rPr>
              <a:pPr fontAlgn="base">
                <a:spcBef>
                  <a:spcPct val="0"/>
                </a:spcBef>
                <a:spcAft>
                  <a:spcPct val="0"/>
                </a:spcAft>
              </a:pPr>
              <a:t>2</a:t>
            </a:fld>
            <a:endParaRPr lang="nl-NL">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l-NL" b="0" dirty="0" smtClean="0"/>
              <a:t>Zij</a:t>
            </a:r>
            <a:r>
              <a:rPr lang="nl-NL" b="1" dirty="0" smtClean="0"/>
              <a:t> </a:t>
            </a:r>
            <a:r>
              <a:rPr lang="nl-NL" dirty="0" smtClean="0"/>
              <a:t>staat voor een begeleiden </a:t>
            </a:r>
            <a:r>
              <a:rPr lang="nl-NL" b="0" dirty="0" smtClean="0"/>
              <a:t>van de zieke in plaats van de ziekte, </a:t>
            </a:r>
            <a:r>
              <a:rPr lang="nl-NL" dirty="0" smtClean="0"/>
              <a:t>en het naast de symptoombestrijding ook heeft over het nog realiseren van wat zij ‘je potentie’ noemt. </a:t>
            </a:r>
          </a:p>
          <a:p>
            <a:pPr>
              <a:spcBef>
                <a:spcPct val="0"/>
              </a:spcBef>
            </a:pPr>
            <a:r>
              <a:rPr lang="nl-NL" dirty="0" smtClean="0"/>
              <a:t>Interessante vrouw, die begon als verpleegkundige, daarna maatschappelijk werk is gaan doen en tenslotte geneeskunde is gaan studeren, gewend om </a:t>
            </a:r>
            <a:r>
              <a:rPr lang="nl-NL" b="0" dirty="0" smtClean="0"/>
              <a:t>vanuit verschillende kanten </a:t>
            </a:r>
            <a:r>
              <a:rPr lang="nl-NL" dirty="0" smtClean="0"/>
              <a:t>naar vragen van patiënten te kijken. </a:t>
            </a:r>
          </a:p>
          <a:p>
            <a:pPr>
              <a:spcBef>
                <a:spcPct val="0"/>
              </a:spcBef>
            </a:pPr>
            <a:r>
              <a:rPr lang="nl-NL" b="1" dirty="0" smtClean="0"/>
              <a:t>.</a:t>
            </a:r>
          </a:p>
          <a:p>
            <a:pPr>
              <a:spcBef>
                <a:spcPct val="0"/>
              </a:spcBef>
            </a:pPr>
            <a:r>
              <a:rPr lang="nl-NL" dirty="0" smtClean="0"/>
              <a:t>In 1948 had zij in het ziekenhuis een </a:t>
            </a:r>
            <a:r>
              <a:rPr lang="nl-NL" dirty="0" err="1" smtClean="0"/>
              <a:t>patient</a:t>
            </a:r>
            <a:r>
              <a:rPr lang="nl-NL" dirty="0" smtClean="0"/>
              <a:t> ‘a </a:t>
            </a:r>
            <a:r>
              <a:rPr lang="nl-NL" dirty="0" err="1" smtClean="0"/>
              <a:t>Polish</a:t>
            </a:r>
            <a:r>
              <a:rPr lang="nl-NL" dirty="0" smtClean="0"/>
              <a:t> </a:t>
            </a:r>
            <a:r>
              <a:rPr lang="nl-NL" dirty="0" err="1" smtClean="0"/>
              <a:t>Jew</a:t>
            </a:r>
            <a:r>
              <a:rPr lang="nl-NL" dirty="0" smtClean="0"/>
              <a:t> </a:t>
            </a:r>
            <a:r>
              <a:rPr lang="nl-NL" dirty="0" err="1" smtClean="0"/>
              <a:t>from</a:t>
            </a:r>
            <a:r>
              <a:rPr lang="nl-NL" dirty="0" smtClean="0"/>
              <a:t> Warsaw’, die haar in hun vele gesprekken duidelijk maakte dat, naast symptoom controle, het ook belangrijk was dat er een plaats was is waar je als zieke </a:t>
            </a:r>
            <a:r>
              <a:rPr lang="nl-NL" b="0" dirty="0" smtClean="0"/>
              <a:t>‘</a:t>
            </a:r>
            <a:r>
              <a:rPr lang="nl-NL" b="0" dirty="0" err="1" smtClean="0"/>
              <a:t>can</a:t>
            </a:r>
            <a:r>
              <a:rPr lang="nl-NL" b="0" dirty="0" smtClean="0"/>
              <a:t> </a:t>
            </a:r>
            <a:r>
              <a:rPr lang="nl-NL" b="0" dirty="0" err="1" smtClean="0"/>
              <a:t>come</a:t>
            </a:r>
            <a:r>
              <a:rPr lang="nl-NL" b="0" dirty="0" smtClean="0"/>
              <a:t> </a:t>
            </a:r>
            <a:r>
              <a:rPr lang="nl-NL" b="0" dirty="0" err="1" smtClean="0"/>
              <a:t>to</a:t>
            </a:r>
            <a:r>
              <a:rPr lang="nl-NL" b="0" dirty="0" smtClean="0"/>
              <a:t> </a:t>
            </a:r>
            <a:r>
              <a:rPr lang="nl-NL" b="0" dirty="0" err="1" smtClean="0"/>
              <a:t>terms</a:t>
            </a:r>
            <a:r>
              <a:rPr lang="nl-NL" b="0" dirty="0" smtClean="0"/>
              <a:t> </a:t>
            </a:r>
            <a:r>
              <a:rPr lang="nl-NL" b="0" dirty="0" err="1" smtClean="0"/>
              <a:t>with</a:t>
            </a:r>
            <a:r>
              <a:rPr lang="nl-NL" b="0" dirty="0" smtClean="0"/>
              <a:t> </a:t>
            </a:r>
            <a:r>
              <a:rPr lang="nl-NL" b="0" dirty="0" err="1" smtClean="0"/>
              <a:t>the</a:t>
            </a:r>
            <a:r>
              <a:rPr lang="nl-NL" b="0" dirty="0" smtClean="0"/>
              <a:t> </a:t>
            </a:r>
            <a:r>
              <a:rPr lang="nl-NL" b="0" dirty="0" err="1" smtClean="0"/>
              <a:t>situation</a:t>
            </a:r>
            <a:r>
              <a:rPr lang="nl-NL" b="0" dirty="0" smtClean="0"/>
              <a:t>’. </a:t>
            </a:r>
            <a:r>
              <a:rPr lang="nl-NL" dirty="0" smtClean="0"/>
              <a:t>Hij heeft haar bedacht in zijn erfenis en vanuit dat geld is de hospice beweging eigenlijk ontstaan. Bij zijn afscheid zei hij</a:t>
            </a:r>
            <a:r>
              <a:rPr lang="nl-NL" b="0" dirty="0" smtClean="0"/>
              <a:t>: ‘I want </a:t>
            </a:r>
            <a:r>
              <a:rPr lang="nl-NL" b="0" dirty="0" err="1" smtClean="0"/>
              <a:t>what</a:t>
            </a:r>
            <a:r>
              <a:rPr lang="nl-NL" b="0" dirty="0" smtClean="0"/>
              <a:t> is in </a:t>
            </a:r>
            <a:r>
              <a:rPr lang="nl-NL" b="0" dirty="0" err="1" smtClean="0"/>
              <a:t>your</a:t>
            </a:r>
            <a:r>
              <a:rPr lang="nl-NL" b="0" dirty="0" smtClean="0"/>
              <a:t> mind </a:t>
            </a:r>
            <a:r>
              <a:rPr lang="nl-NL" b="0" dirty="0" err="1" smtClean="0"/>
              <a:t>and</a:t>
            </a:r>
            <a:r>
              <a:rPr lang="nl-NL" b="0" dirty="0" smtClean="0"/>
              <a:t> in </a:t>
            </a:r>
            <a:r>
              <a:rPr lang="nl-NL" b="0" dirty="0" err="1" smtClean="0"/>
              <a:t>your</a:t>
            </a:r>
            <a:r>
              <a:rPr lang="nl-NL" b="0" dirty="0" smtClean="0"/>
              <a:t> </a:t>
            </a:r>
            <a:r>
              <a:rPr lang="nl-NL" b="0" dirty="0" err="1" smtClean="0"/>
              <a:t>heart</a:t>
            </a:r>
            <a:r>
              <a:rPr lang="nl-NL" b="0" dirty="0" smtClean="0"/>
              <a:t>’. </a:t>
            </a:r>
          </a:p>
          <a:p>
            <a:pPr>
              <a:spcBef>
                <a:spcPct val="0"/>
              </a:spcBef>
            </a:pPr>
            <a:r>
              <a:rPr lang="nl-NL" dirty="0" smtClean="0"/>
              <a:t>Dit is belangrijk, omdat het voor haar vanaf dat moment duidelijk was dat alles wat met de mind te maken had: research, onderwijs, wetenschappelijk onderbouwd werken </a:t>
            </a:r>
            <a:r>
              <a:rPr lang="nl-NL" b="0" dirty="0" smtClean="0"/>
              <a:t>ALTIJD verbonden moest zijn </a:t>
            </a:r>
            <a:r>
              <a:rPr lang="nl-NL" dirty="0" smtClean="0"/>
              <a:t>met het hart, met </a:t>
            </a:r>
            <a:r>
              <a:rPr lang="nl-NL" b="0" dirty="0" smtClean="0"/>
              <a:t>de openheid/kwetsbaarheid </a:t>
            </a:r>
            <a:r>
              <a:rPr lang="nl-NL" dirty="0" smtClean="0"/>
              <a:t>van de ene mens ten opzichte van de ander. Zij beschrijft vervolgens ook dat hij aan het einde van zijn leven zich </a:t>
            </a:r>
            <a:r>
              <a:rPr lang="nl-NL" b="0" dirty="0" smtClean="0"/>
              <a:t>verzoende met wat zij noemde ‘de God van zijn voorvaderen’, </a:t>
            </a:r>
            <a:r>
              <a:rPr lang="nl-NL" dirty="0" smtClean="0"/>
              <a:t>en zij beschrijft dit als een overlijden </a:t>
            </a:r>
            <a:r>
              <a:rPr lang="nl-NL" b="0" dirty="0" smtClean="0"/>
              <a:t>met de stille waardigheid in de vrijheid van de geest. </a:t>
            </a:r>
          </a:p>
          <a:p>
            <a:pPr>
              <a:spcBef>
                <a:spcPct val="0"/>
              </a:spcBef>
            </a:pPr>
            <a:r>
              <a:rPr lang="nl-NL" b="0" dirty="0" smtClean="0"/>
              <a:t>Dit samen is de basis geweest van de hospice beweging: openheid, hoofd en hart, en de vrijheid van de geest. </a:t>
            </a:r>
          </a:p>
          <a:p>
            <a:pPr>
              <a:spcBef>
                <a:spcPct val="0"/>
              </a:spcBef>
            </a:pPr>
            <a:endParaRPr lang="nl-NL" b="1" dirty="0" smtClean="0"/>
          </a:p>
          <a:p>
            <a:pPr>
              <a:spcBef>
                <a:spcPct val="0"/>
              </a:spcBef>
            </a:pPr>
            <a:endParaRPr lang="nl-NL" dirty="0" smtClean="0"/>
          </a:p>
          <a:p>
            <a:pPr>
              <a:spcBef>
                <a:spcPct val="0"/>
              </a:spcBef>
            </a:pPr>
            <a:endParaRPr lang="nl-NL" dirty="0" smtClean="0"/>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7050C86-2D6E-43D3-BC3F-7607B6B8A3A1}" type="slidenum">
              <a:rPr lang="nl-NL">
                <a:cs typeface="Arial" charset="0"/>
              </a:rPr>
              <a:pPr fontAlgn="base">
                <a:spcBef>
                  <a:spcPct val="0"/>
                </a:spcBef>
                <a:spcAft>
                  <a:spcPct val="0"/>
                </a:spcAft>
              </a:pPr>
              <a:t>3</a:t>
            </a:fld>
            <a:endParaRPr lang="nl-NL">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560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l-NL" b="0" dirty="0" smtClean="0"/>
              <a:t>Haar werk heeft geleid tot de definitie van palliatieve zorg waarin het zorg betreft voor patiënten</a:t>
            </a:r>
          </a:p>
          <a:p>
            <a:pPr>
              <a:spcBef>
                <a:spcPct val="0"/>
              </a:spcBef>
            </a:pPr>
            <a:r>
              <a:rPr lang="nl-NL" b="0" dirty="0" smtClean="0"/>
              <a:t>Die een ziekte hebben die niet te genezen is.</a:t>
            </a:r>
            <a:r>
              <a:rPr lang="nl-NL" b="0" baseline="0" dirty="0" smtClean="0"/>
              <a:t> </a:t>
            </a:r>
            <a:r>
              <a:rPr lang="nl-NL" b="0" dirty="0" smtClean="0"/>
              <a:t> Deze</a:t>
            </a:r>
            <a:r>
              <a:rPr lang="nl-NL" b="0" baseline="0" dirty="0" smtClean="0"/>
              <a:t> p</a:t>
            </a:r>
            <a:r>
              <a:rPr lang="nl-NL" b="0" dirty="0" smtClean="0"/>
              <a:t>atiënten hebben recht op goede zorg voor al hun problemen, op lichamelijk, psychisch, sociaal en spiritueel gebied. </a:t>
            </a:r>
            <a:r>
              <a:rPr lang="nl-NL" dirty="0" smtClean="0"/>
              <a:t>Spirituele zorg meer aan de bovenkant zingeving en doestelling, </a:t>
            </a:r>
            <a:r>
              <a:rPr lang="nl-NL" dirty="0" err="1" smtClean="0"/>
              <a:t>meaning</a:t>
            </a:r>
            <a:r>
              <a:rPr lang="nl-NL" dirty="0" smtClean="0"/>
              <a:t> </a:t>
            </a:r>
            <a:r>
              <a:rPr lang="nl-NL" dirty="0" err="1" smtClean="0"/>
              <a:t>and</a:t>
            </a:r>
            <a:r>
              <a:rPr lang="nl-NL" dirty="0" smtClean="0"/>
              <a:t> </a:t>
            </a:r>
            <a:r>
              <a:rPr lang="nl-NL" dirty="0" err="1" smtClean="0"/>
              <a:t>purpose</a:t>
            </a:r>
            <a:r>
              <a:rPr lang="nl-NL" dirty="0" smtClean="0"/>
              <a:t>. </a:t>
            </a:r>
          </a:p>
        </p:txBody>
      </p:sp>
      <p:sp>
        <p:nvSpPr>
          <p:cNvPr id="2560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4611D31-610A-4726-AE54-5EBC95A076F1}" type="slidenum">
              <a:rPr lang="nl-NL">
                <a:cs typeface="Arial" charset="0"/>
              </a:rPr>
              <a:pPr fontAlgn="base">
                <a:spcBef>
                  <a:spcPct val="0"/>
                </a:spcBef>
                <a:spcAft>
                  <a:spcPct val="0"/>
                </a:spcAft>
              </a:pPr>
              <a:t>4</a:t>
            </a:fld>
            <a:endParaRPr lang="nl-NL">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765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l-NL" dirty="0" smtClean="0"/>
              <a:t>ALLEREERST: </a:t>
            </a:r>
            <a:r>
              <a:rPr lang="nl-NL" b="1" dirty="0" smtClean="0"/>
              <a:t>SPIRITUEEL WELBEVINDEN</a:t>
            </a:r>
            <a:r>
              <a:rPr lang="nl-NL" dirty="0" smtClean="0"/>
              <a:t>. DIT OMVAT ONDER  ANDERE: </a:t>
            </a:r>
          </a:p>
          <a:p>
            <a:pPr lvl="1">
              <a:spcBef>
                <a:spcPct val="0"/>
              </a:spcBef>
              <a:buFont typeface="Wingdings" pitchFamily="2" charset="2"/>
              <a:buChar char="Ø"/>
            </a:pPr>
            <a:r>
              <a:rPr lang="nl-NL" dirty="0" smtClean="0"/>
              <a:t>VERTROUWEN HEBBEN</a:t>
            </a:r>
          </a:p>
          <a:p>
            <a:pPr lvl="1">
              <a:spcBef>
                <a:spcPct val="0"/>
              </a:spcBef>
              <a:buFont typeface="Wingdings" pitchFamily="2" charset="2"/>
              <a:buChar char="Ø"/>
            </a:pPr>
            <a:r>
              <a:rPr lang="nl-NL" dirty="0" smtClean="0"/>
              <a:t>HOOP HEBBEN </a:t>
            </a:r>
          </a:p>
          <a:p>
            <a:pPr lvl="1">
              <a:spcBef>
                <a:spcPct val="0"/>
              </a:spcBef>
              <a:buFont typeface="Wingdings" pitchFamily="2" charset="2"/>
              <a:buChar char="Ø"/>
            </a:pPr>
            <a:r>
              <a:rPr lang="nl-NL" dirty="0" smtClean="0"/>
              <a:t>ZINGEVING: HET GEVOEL DAT JE LEVEN ZIN HEEFT GEHAD EN EEN DOEL HEEFT GEHAD</a:t>
            </a:r>
          </a:p>
          <a:p>
            <a:pPr lvl="1">
              <a:spcBef>
                <a:spcPct val="0"/>
              </a:spcBef>
              <a:buFont typeface="Wingdings" pitchFamily="2" charset="2"/>
              <a:buChar char="Ø"/>
            </a:pPr>
            <a:endParaRPr lang="nl-NL" dirty="0" smtClean="0"/>
          </a:p>
          <a:p>
            <a:pPr lvl="1">
              <a:spcBef>
                <a:spcPct val="0"/>
              </a:spcBef>
              <a:buFont typeface="Wingdings" pitchFamily="2" charset="2"/>
              <a:buChar char="Ø"/>
            </a:pPr>
            <a:r>
              <a:rPr lang="nl-NL" dirty="0" smtClean="0"/>
              <a:t>INNERLIJKE VREDE ERVAREN, OOK  MET HET NADERENDE LEVENSEINDE</a:t>
            </a:r>
          </a:p>
          <a:p>
            <a:pPr lvl="1">
              <a:spcBef>
                <a:spcPct val="0"/>
              </a:spcBef>
              <a:buFont typeface="Wingdings" pitchFamily="2" charset="2"/>
              <a:buChar char="Ø"/>
            </a:pPr>
            <a:r>
              <a:rPr lang="nl-NL" dirty="0" smtClean="0"/>
              <a:t>VERBONDENHEID, BIJVOORBEELD MET JE DIERBAREN, EN </a:t>
            </a:r>
          </a:p>
          <a:p>
            <a:pPr lvl="1">
              <a:spcBef>
                <a:spcPct val="0"/>
              </a:spcBef>
              <a:buFont typeface="Wingdings" pitchFamily="2" charset="2"/>
              <a:buChar char="Ø"/>
            </a:pPr>
            <a:r>
              <a:rPr lang="nl-NL" sz="1400" dirty="0" smtClean="0"/>
              <a:t>HET AFRONDEN VAN HET LEVEN</a:t>
            </a:r>
          </a:p>
          <a:p>
            <a:pPr lvl="1">
              <a:spcBef>
                <a:spcPct val="0"/>
              </a:spcBef>
              <a:buFont typeface="Wingdings" pitchFamily="2" charset="2"/>
              <a:buChar char="Ø"/>
            </a:pPr>
            <a:r>
              <a:rPr lang="nl-NL" sz="1400" dirty="0" smtClean="0"/>
              <a:t>ACCEPTATIE VAN HET NADERENDE EINDE</a:t>
            </a:r>
          </a:p>
          <a:p>
            <a:pPr lvl="1">
              <a:spcBef>
                <a:spcPct val="0"/>
              </a:spcBef>
              <a:buFont typeface="Wingdings" pitchFamily="2" charset="2"/>
              <a:buChar char="Ø"/>
            </a:pPr>
            <a:endParaRPr lang="nl-NL" sz="1400" dirty="0" smtClean="0"/>
          </a:p>
          <a:p>
            <a:pPr lvl="1">
              <a:spcBef>
                <a:spcPct val="0"/>
              </a:spcBef>
              <a:buFont typeface="Wingdings" pitchFamily="2" charset="2"/>
              <a:buNone/>
            </a:pPr>
            <a:r>
              <a:rPr lang="nl-NL" sz="1400" dirty="0" smtClean="0"/>
              <a:t>Alhoewel op dit moment zingeving sterk in de belangstelling staat, zoals in het belangrijke werk van </a:t>
            </a:r>
            <a:r>
              <a:rPr lang="nl-NL" sz="1400" b="1" dirty="0" smtClean="0"/>
              <a:t>Machteld Huber</a:t>
            </a:r>
            <a:r>
              <a:rPr lang="nl-NL" sz="1400" dirty="0" smtClean="0"/>
              <a:t>, laat mijn promotie onderzoek en ook internationale literatuur zien dat aan het levenseinde </a:t>
            </a:r>
            <a:r>
              <a:rPr lang="nl-NL" sz="1400" b="1" dirty="0" smtClean="0"/>
              <a:t>de laatste 4 het meest belangrijk zijn.</a:t>
            </a:r>
          </a:p>
          <a:p>
            <a:pPr lvl="1">
              <a:spcBef>
                <a:spcPct val="0"/>
              </a:spcBef>
              <a:buFont typeface="Wingdings" pitchFamily="2" charset="2"/>
              <a:buNone/>
            </a:pPr>
            <a:r>
              <a:rPr lang="nl-NL" sz="1400" dirty="0" smtClean="0"/>
              <a:t>Die 4 zitten naar mijn idee in de richting van terugkijken in de biografie. </a:t>
            </a:r>
          </a:p>
          <a:p>
            <a:pPr lvl="1">
              <a:spcBef>
                <a:spcPct val="0"/>
              </a:spcBef>
              <a:buFont typeface="Wingdings" pitchFamily="2" charset="2"/>
              <a:buNone/>
            </a:pPr>
            <a:r>
              <a:rPr lang="nl-NL" sz="1400" b="1" dirty="0" smtClean="0"/>
              <a:t>Ik wil graag een aantal ‘therapieën’ met jullie delen</a:t>
            </a:r>
            <a:r>
              <a:rPr lang="nl-NL" sz="1400" dirty="0" smtClean="0"/>
              <a:t>, die gaan over </a:t>
            </a:r>
            <a:r>
              <a:rPr lang="nl-NL" sz="1400" b="1" dirty="0" smtClean="0"/>
              <a:t>biografisch werk,</a:t>
            </a:r>
            <a:r>
              <a:rPr lang="nl-NL" sz="1400" dirty="0" smtClean="0"/>
              <a:t> en waarvan wetenschappelijk bewezen is dat zij bijdragen aan </a:t>
            </a:r>
            <a:r>
              <a:rPr lang="nl-NL" sz="1400" b="1" dirty="0" smtClean="0"/>
              <a:t>de kwaliteit van leven</a:t>
            </a:r>
            <a:r>
              <a:rPr lang="nl-NL" sz="1400" dirty="0" smtClean="0"/>
              <a:t> aan het levenseinde. </a:t>
            </a:r>
          </a:p>
          <a:p>
            <a:pPr lvl="1">
              <a:spcBef>
                <a:spcPct val="0"/>
              </a:spcBef>
              <a:buFont typeface="Wingdings" pitchFamily="2" charset="2"/>
              <a:buChar char="Ø"/>
            </a:pPr>
            <a:endParaRPr lang="nl-NL" dirty="0" smtClean="0"/>
          </a:p>
          <a:p>
            <a:pPr lvl="1">
              <a:spcBef>
                <a:spcPct val="0"/>
              </a:spcBef>
              <a:buFont typeface="Wingdings" pitchFamily="2" charset="2"/>
              <a:buChar char="Ø"/>
            </a:pPr>
            <a:endParaRPr lang="nl-NL" dirty="0" smtClean="0"/>
          </a:p>
          <a:p>
            <a:pPr>
              <a:spcBef>
                <a:spcPct val="0"/>
              </a:spcBef>
            </a:pPr>
            <a:endParaRPr lang="nl-NL" dirty="0" smtClean="0"/>
          </a:p>
        </p:txBody>
      </p:sp>
      <p:sp>
        <p:nvSpPr>
          <p:cNvPr id="2765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63B5D05-792E-4177-82A5-48DEE54C0C69}" type="slidenum">
              <a:rPr lang="nl-NL">
                <a:cs typeface="Arial" charset="0"/>
              </a:rPr>
              <a:pPr fontAlgn="base">
                <a:spcBef>
                  <a:spcPct val="0"/>
                </a:spcBef>
                <a:spcAft>
                  <a:spcPct val="0"/>
                </a:spcAft>
              </a:pPr>
              <a:t>5</a:t>
            </a:fld>
            <a:endParaRPr lang="nl-NL">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 name="Tijdelijke aanduiding voor notities 2"/>
          <p:cNvSpPr>
            <a:spLocks noGrp="1"/>
          </p:cNvSpPr>
          <p:nvPr>
            <p:ph type="body" idx="1"/>
          </p:nvPr>
        </p:nvSpPr>
        <p:spPr/>
        <p:txBody>
          <a:bodyPr wrap="square" numCol="1" anchor="t" anchorCtr="0" compatLnSpc="1">
            <a:prstTxWarp prst="textNoShape">
              <a:avLst/>
            </a:prstTxWarp>
          </a:bodyPr>
          <a:lstStyle/>
          <a:p>
            <a:pPr>
              <a:spcBef>
                <a:spcPct val="0"/>
              </a:spcBef>
            </a:pPr>
            <a:r>
              <a:rPr lang="nl-NL" smtClean="0"/>
              <a:t>Internationale aandacht voor biografisch werk aan het levenseinde</a:t>
            </a:r>
          </a:p>
          <a:p>
            <a:pPr>
              <a:spcBef>
                <a:spcPct val="0"/>
              </a:spcBef>
            </a:pPr>
            <a:r>
              <a:rPr lang="nl-NL" u="sng" smtClean="0"/>
              <a:t>Chochinov</a:t>
            </a:r>
            <a:r>
              <a:rPr lang="nl-NL" smtClean="0"/>
              <a:t>: Dignity therapy </a:t>
            </a:r>
          </a:p>
          <a:p>
            <a:pPr>
              <a:spcBef>
                <a:spcPct val="0"/>
              </a:spcBef>
              <a:buFontTx/>
              <a:buChar char="•"/>
            </a:pPr>
            <a:r>
              <a:rPr lang="en-US" smtClean="0"/>
              <a:t>Vertel over je levensgeschiedenis, waaraan heb je de sterkste herinnering, wat vind je terugkijkend het belangrijkst? </a:t>
            </a:r>
          </a:p>
          <a:p>
            <a:pPr>
              <a:spcBef>
                <a:spcPct val="0"/>
              </a:spcBef>
              <a:buFontTx/>
              <a:buChar char="•"/>
            </a:pPr>
            <a:r>
              <a:rPr lang="en-US" smtClean="0"/>
              <a:t>Zijn er specifieke dingen waarvan je wilt dat je dierbaren die weten of hoe je herinnerd wilt worden?</a:t>
            </a:r>
          </a:p>
          <a:p>
            <a:pPr>
              <a:spcBef>
                <a:spcPct val="0"/>
              </a:spcBef>
              <a:buFontTx/>
              <a:buChar char="•"/>
            </a:pPr>
            <a:r>
              <a:rPr lang="en-US" smtClean="0"/>
              <a:t>Wat waren de belangrijkste rollen in je leven (familie, roeping, maatschappelijk? Waarom waren ze zo belangrijk voor je en wat heb je erin bereikt? </a:t>
            </a:r>
          </a:p>
          <a:p>
            <a:pPr>
              <a:spcBef>
                <a:spcPct val="0"/>
              </a:spcBef>
              <a:buFontTx/>
              <a:buChar char="•"/>
            </a:pPr>
            <a:r>
              <a:rPr lang="en-US" smtClean="0"/>
              <a:t>Wat is het belangrijkste wat je gedaan hebt?</a:t>
            </a:r>
          </a:p>
          <a:p>
            <a:pPr>
              <a:spcBef>
                <a:spcPct val="0"/>
              </a:spcBef>
              <a:buFontTx/>
              <a:buChar char="•"/>
            </a:pPr>
            <a:r>
              <a:rPr lang="en-US" smtClean="0"/>
              <a:t>Wat wil je je dierbaren nog zeggen, wat wens je ze toe? </a:t>
            </a:r>
          </a:p>
          <a:p>
            <a:pPr>
              <a:spcBef>
                <a:spcPct val="0"/>
              </a:spcBef>
              <a:buFontTx/>
              <a:buChar char="•"/>
            </a:pPr>
            <a:r>
              <a:rPr lang="en-US" smtClean="0"/>
              <a:t>Wat heb je geleerd over het leven wat je aan anderen door zou willen geven?</a:t>
            </a:r>
          </a:p>
          <a:p>
            <a:pPr>
              <a:spcBef>
                <a:spcPct val="0"/>
              </a:spcBef>
            </a:pPr>
            <a:endParaRPr lang="nl-NL" smtClean="0"/>
          </a:p>
          <a:p>
            <a:pPr>
              <a:spcBef>
                <a:spcPct val="0"/>
              </a:spcBef>
            </a:pPr>
            <a:endParaRPr lang="nl-NL" smtClean="0"/>
          </a:p>
        </p:txBody>
      </p:sp>
      <p:sp>
        <p:nvSpPr>
          <p:cNvPr id="2969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CFA0EA2-7066-4E70-80B8-12DFCDF67E11}" type="slidenum">
              <a:rPr lang="nl-NL">
                <a:cs typeface="Arial" charset="0"/>
              </a:rPr>
              <a:pPr fontAlgn="base">
                <a:spcBef>
                  <a:spcPct val="0"/>
                </a:spcBef>
                <a:spcAft>
                  <a:spcPct val="0"/>
                </a:spcAft>
              </a:pPr>
              <a:t>6</a:t>
            </a:fld>
            <a:endParaRPr lang="nl-NL">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174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l-NL" dirty="0" err="1" smtClean="0"/>
              <a:t>Meaning</a:t>
            </a:r>
            <a:r>
              <a:rPr lang="nl-NL" dirty="0" smtClean="0"/>
              <a:t>: geworteld in werk van Victor </a:t>
            </a:r>
            <a:r>
              <a:rPr lang="nl-NL" dirty="0" err="1" smtClean="0"/>
              <a:t>Frankl</a:t>
            </a:r>
            <a:r>
              <a:rPr lang="nl-NL" dirty="0" smtClean="0"/>
              <a:t> </a:t>
            </a:r>
          </a:p>
          <a:p>
            <a:pPr>
              <a:spcBef>
                <a:spcPct val="0"/>
              </a:spcBef>
            </a:pPr>
            <a:r>
              <a:rPr lang="nl-NL" dirty="0" smtClean="0"/>
              <a:t>Veel onderzoek waarin effect wordt vergeleken tussen ‘gewone’ groepstherapie en groepen die zich vooral op zingeving richten: </a:t>
            </a:r>
          </a:p>
          <a:p>
            <a:pPr>
              <a:spcBef>
                <a:spcPct val="0"/>
              </a:spcBef>
            </a:pPr>
            <a:r>
              <a:rPr lang="nl-NL" dirty="0" smtClean="0"/>
              <a:t>1- kennismaken en met elkaar het boek bespreken van </a:t>
            </a:r>
            <a:r>
              <a:rPr lang="nl-NL" dirty="0" err="1" smtClean="0"/>
              <a:t>Frankl</a:t>
            </a:r>
            <a:r>
              <a:rPr lang="nl-NL" dirty="0" smtClean="0"/>
              <a:t>: </a:t>
            </a:r>
            <a:r>
              <a:rPr lang="nl-NL" dirty="0" err="1" smtClean="0"/>
              <a:t>man’s</a:t>
            </a:r>
            <a:r>
              <a:rPr lang="nl-NL" dirty="0" smtClean="0"/>
              <a:t> search </a:t>
            </a:r>
            <a:r>
              <a:rPr lang="nl-NL" dirty="0" err="1" smtClean="0"/>
              <a:t>for</a:t>
            </a:r>
            <a:r>
              <a:rPr lang="nl-NL" dirty="0" smtClean="0"/>
              <a:t> </a:t>
            </a:r>
            <a:r>
              <a:rPr lang="nl-NL" dirty="0" err="1" smtClean="0"/>
              <a:t>meaning</a:t>
            </a:r>
            <a:endParaRPr lang="nl-NL" dirty="0" smtClean="0"/>
          </a:p>
          <a:p>
            <a:pPr>
              <a:spcBef>
                <a:spcPct val="0"/>
              </a:spcBef>
            </a:pPr>
            <a:r>
              <a:rPr lang="nl-NL" dirty="0" smtClean="0"/>
              <a:t>2- Voor de kanker en na de diagnose: uitwisselen van ervaringen</a:t>
            </a:r>
          </a:p>
          <a:p>
            <a:pPr>
              <a:spcBef>
                <a:spcPct val="0"/>
              </a:spcBef>
            </a:pPr>
            <a:r>
              <a:rPr lang="nl-NL" dirty="0" smtClean="0"/>
              <a:t>3/4- Biografie delen en bronnen van zingeving</a:t>
            </a:r>
          </a:p>
          <a:p>
            <a:pPr>
              <a:spcBef>
                <a:spcPct val="0"/>
              </a:spcBef>
            </a:pPr>
            <a:r>
              <a:rPr lang="nl-NL" dirty="0" smtClean="0"/>
              <a:t>5- ‘</a:t>
            </a:r>
            <a:r>
              <a:rPr lang="nl-NL" dirty="0" err="1" smtClean="0"/>
              <a:t>Frankl</a:t>
            </a:r>
            <a:r>
              <a:rPr lang="nl-NL" dirty="0" smtClean="0"/>
              <a:t>: ook al valt alle perspectief weg, je kunt altijd zelf je houding bepalen in de situatie waarin je verkeert en er een betekenisvolle ervaring van maken: wat is een goede dood? 6/7 Ondanks de beperkingen kun je nog altijd dromen verwezenlijken. Inventariseren wat het leven mooi en zinvol maakt</a:t>
            </a:r>
          </a:p>
          <a:p>
            <a:pPr>
              <a:spcBef>
                <a:spcPct val="0"/>
              </a:spcBef>
            </a:pPr>
            <a:r>
              <a:rPr lang="nl-NL" dirty="0" smtClean="0"/>
              <a:t>8- Je </a:t>
            </a:r>
            <a:r>
              <a:rPr lang="nl-NL" dirty="0" err="1" smtClean="0"/>
              <a:t>legacy</a:t>
            </a:r>
            <a:r>
              <a:rPr lang="nl-NL" dirty="0" smtClean="0"/>
              <a:t>: geestelijke erfenis voor je dierbaren</a:t>
            </a:r>
          </a:p>
          <a:p>
            <a:pPr>
              <a:spcBef>
                <a:spcPct val="0"/>
              </a:spcBef>
            </a:pPr>
            <a:r>
              <a:rPr lang="nl-NL" dirty="0" smtClean="0"/>
              <a:t>Weer verbinding zoeken met bronnen van zingeving: liefde werk, biografie, relaties. </a:t>
            </a:r>
          </a:p>
          <a:p>
            <a:pPr>
              <a:spcBef>
                <a:spcPct val="0"/>
              </a:spcBef>
            </a:pPr>
            <a:r>
              <a:rPr lang="nl-NL" dirty="0" smtClean="0"/>
              <a:t>Wetenschap: significante verbetering van spiritueel welbevinden en vermindering van angst. </a:t>
            </a:r>
          </a:p>
          <a:p>
            <a:pPr>
              <a:spcBef>
                <a:spcPct val="0"/>
              </a:spcBef>
            </a:pPr>
            <a:endParaRPr lang="nl-NL" dirty="0" smtClean="0"/>
          </a:p>
        </p:txBody>
      </p:sp>
      <p:sp>
        <p:nvSpPr>
          <p:cNvPr id="3174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68579D-AB2A-4F0D-B4C5-3CE7B818D289}" type="slidenum">
              <a:rPr lang="nl-NL">
                <a:cs typeface="Arial" charset="0"/>
              </a:rPr>
              <a:pPr fontAlgn="base">
                <a:spcBef>
                  <a:spcPct val="0"/>
                </a:spcBef>
                <a:spcAft>
                  <a:spcPct val="0"/>
                </a:spcAft>
              </a:pPr>
              <a:t>7</a:t>
            </a:fld>
            <a:endParaRPr lang="nl-NL">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 name="Tijdelijke aanduiding voor notities 2"/>
          <p:cNvSpPr>
            <a:spLocks noGrp="1"/>
          </p:cNvSpPr>
          <p:nvPr>
            <p:ph type="body" idx="1"/>
          </p:nvPr>
        </p:nvSpPr>
        <p:spPr/>
        <p:txBody>
          <a:bodyPr/>
          <a:lstStyle/>
          <a:p>
            <a:pPr fontAlgn="auto">
              <a:spcBef>
                <a:spcPts val="0"/>
              </a:spcBef>
              <a:spcAft>
                <a:spcPts val="0"/>
              </a:spcAft>
              <a:defRPr/>
            </a:pPr>
            <a:r>
              <a:rPr lang="nl-NL" sz="1600" dirty="0" smtClean="0"/>
              <a:t>HOE ZIEN artsen </a:t>
            </a:r>
            <a:r>
              <a:rPr lang="nl-NL" sz="1600" u="sng" dirty="0" smtClean="0"/>
              <a:t>HUN ROL </a:t>
            </a:r>
            <a:r>
              <a:rPr lang="nl-NL" sz="1600" dirty="0" smtClean="0"/>
              <a:t>IN DE SPIRITUELE ZORG VOOR VERPLEEGHUISBEWONERS? </a:t>
            </a:r>
          </a:p>
          <a:p>
            <a:pPr fontAlgn="auto">
              <a:spcBef>
                <a:spcPts val="0"/>
              </a:spcBef>
              <a:spcAft>
                <a:spcPts val="0"/>
              </a:spcAft>
              <a:defRPr/>
            </a:pPr>
            <a:endParaRPr lang="nl-NL" sz="1600" dirty="0" smtClean="0"/>
          </a:p>
          <a:p>
            <a:pPr marL="171450" indent="-171450" fontAlgn="auto">
              <a:spcBef>
                <a:spcPts val="0"/>
              </a:spcBef>
              <a:spcAft>
                <a:spcPts val="0"/>
              </a:spcAft>
              <a:buFont typeface="Wingdings" panose="05000000000000000000" pitchFamily="2" charset="2"/>
              <a:buChar char="Ø"/>
              <a:defRPr/>
            </a:pPr>
            <a:r>
              <a:rPr lang="nl-NL" sz="1600" u="sng" dirty="0" smtClean="0"/>
              <a:t>SOMMIGE</a:t>
            </a:r>
            <a:r>
              <a:rPr lang="nl-NL" sz="1600" dirty="0" smtClean="0"/>
              <a:t> ARTSEN VONDEN HET WEL HUN TAAK, ANDEREN VONDEN VAN NIET</a:t>
            </a:r>
          </a:p>
          <a:p>
            <a:pPr fontAlgn="auto">
              <a:spcBef>
                <a:spcPts val="0"/>
              </a:spcBef>
              <a:spcAft>
                <a:spcPts val="0"/>
              </a:spcAft>
              <a:defRPr/>
            </a:pPr>
            <a:endParaRPr lang="nl-NL" sz="1600" u="sng" dirty="0" smtClean="0"/>
          </a:p>
          <a:p>
            <a:pPr marL="171450" indent="-171450" fontAlgn="auto">
              <a:spcBef>
                <a:spcPts val="0"/>
              </a:spcBef>
              <a:spcAft>
                <a:spcPts val="0"/>
              </a:spcAft>
              <a:buFont typeface="Wingdings" panose="05000000000000000000" pitchFamily="2" charset="2"/>
              <a:buChar char="Ø"/>
              <a:defRPr/>
            </a:pPr>
            <a:r>
              <a:rPr lang="nl-NL" sz="1600" u="sng" dirty="0" smtClean="0"/>
              <a:t>REDENEN </a:t>
            </a:r>
            <a:r>
              <a:rPr lang="nl-NL" sz="1600" dirty="0" smtClean="0"/>
              <a:t>DIE ZE ERVOOR GAVEN WAREN </a:t>
            </a:r>
            <a:r>
              <a:rPr lang="nl-NL" sz="1600" u="sng" dirty="0" smtClean="0"/>
              <a:t>ONDER MEER </a:t>
            </a:r>
            <a:r>
              <a:rPr lang="nl-NL" sz="1600" dirty="0" smtClean="0"/>
              <a:t>DAT ZE ER NIET VOOR WAREN OPGELEID EN DAT ZE ER GEEN TIJD VOOR HADDEN</a:t>
            </a:r>
          </a:p>
          <a:p>
            <a:pPr marL="171450" indent="-171450" fontAlgn="auto">
              <a:spcBef>
                <a:spcPts val="0"/>
              </a:spcBef>
              <a:spcAft>
                <a:spcPts val="0"/>
              </a:spcAft>
              <a:buFont typeface="Wingdings" panose="05000000000000000000" pitchFamily="2" charset="2"/>
              <a:buChar char="Ø"/>
              <a:defRPr/>
            </a:pPr>
            <a:endParaRPr lang="nl-NL" sz="1600" dirty="0" smtClean="0"/>
          </a:p>
          <a:p>
            <a:pPr marL="171450" indent="-171450" fontAlgn="auto">
              <a:spcBef>
                <a:spcPts val="0"/>
              </a:spcBef>
              <a:spcAft>
                <a:spcPts val="0"/>
              </a:spcAft>
              <a:buFont typeface="Wingdings" panose="05000000000000000000" pitchFamily="2" charset="2"/>
              <a:buChar char="Ø"/>
              <a:defRPr/>
            </a:pPr>
            <a:endParaRPr lang="nl-NL" sz="1600" dirty="0" smtClean="0"/>
          </a:p>
          <a:p>
            <a:pPr fontAlgn="auto">
              <a:spcBef>
                <a:spcPts val="0"/>
              </a:spcBef>
              <a:spcAft>
                <a:spcPts val="0"/>
              </a:spcAft>
              <a:buFont typeface="Wingdings" panose="05000000000000000000" pitchFamily="2" charset="2"/>
              <a:buNone/>
              <a:defRPr/>
            </a:pPr>
            <a:r>
              <a:rPr lang="nl-NL" sz="1600" dirty="0" smtClean="0"/>
              <a:t>Dus enerzijds weerspiegelt zich hierin hun beroepsopvatting en anderzijds ook het gevoel dat ze niet competent zijn. Wat kunnen we daar aan doen? </a:t>
            </a:r>
          </a:p>
          <a:p>
            <a:pPr fontAlgn="auto">
              <a:spcBef>
                <a:spcPts val="0"/>
              </a:spcBef>
              <a:spcAft>
                <a:spcPts val="0"/>
              </a:spcAft>
              <a:defRPr/>
            </a:pPr>
            <a:endParaRPr lang="nl-NL" dirty="0"/>
          </a:p>
        </p:txBody>
      </p:sp>
      <p:sp>
        <p:nvSpPr>
          <p:cNvPr id="33795"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7CF393F-3B17-4E0B-9246-C14D9F24C6F8}" type="slidenum">
              <a:rPr lang="nl-NL">
                <a:cs typeface="Arial" charset="0"/>
              </a:rPr>
              <a:pPr fontAlgn="base">
                <a:spcBef>
                  <a:spcPct val="0"/>
                </a:spcBef>
                <a:spcAft>
                  <a:spcPct val="0"/>
                </a:spcAft>
              </a:pPr>
              <a:t>8</a:t>
            </a:fld>
            <a:endParaRPr lang="nl-NL">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584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l-NL" dirty="0" smtClean="0"/>
              <a:t>Internist, oncoloog</a:t>
            </a:r>
          </a:p>
          <a:p>
            <a:pPr>
              <a:spcBef>
                <a:spcPct val="0"/>
              </a:spcBef>
            </a:pPr>
            <a:r>
              <a:rPr lang="nl-NL" dirty="0" smtClean="0"/>
              <a:t>Het spirituele binnen de gezondheidszorg is niet zo vanzelfsprekend</a:t>
            </a:r>
          </a:p>
          <a:p>
            <a:pPr>
              <a:spcBef>
                <a:spcPct val="0"/>
              </a:spcBef>
            </a:pPr>
            <a:r>
              <a:rPr lang="nl-NL" dirty="0" smtClean="0"/>
              <a:t>Ontwikkelen van een curriculum palliatieve zorg, inclusief</a:t>
            </a:r>
            <a:r>
              <a:rPr lang="nl-NL" baseline="0" dirty="0" smtClean="0"/>
              <a:t> spirituele zorg </a:t>
            </a:r>
            <a:endParaRPr lang="nl-NL" dirty="0" smtClean="0"/>
          </a:p>
          <a:p>
            <a:pPr>
              <a:spcBef>
                <a:spcPct val="0"/>
              </a:spcBef>
            </a:pPr>
            <a:r>
              <a:rPr lang="nl-NL" dirty="0" smtClean="0"/>
              <a:t>15 jaar over gedaan</a:t>
            </a:r>
          </a:p>
          <a:p>
            <a:pPr>
              <a:spcBef>
                <a:spcPct val="0"/>
              </a:spcBef>
            </a:pPr>
            <a:r>
              <a:rPr lang="nl-NL" dirty="0" smtClean="0"/>
              <a:t>Nu: multidisciplinaire trainingen in anamnese over alle dimensies van palliatieve zorg</a:t>
            </a:r>
          </a:p>
          <a:p>
            <a:pPr>
              <a:spcBef>
                <a:spcPct val="0"/>
              </a:spcBef>
            </a:pPr>
            <a:r>
              <a:rPr lang="nl-NL" dirty="0" smtClean="0"/>
              <a:t>Vertel over GWISH</a:t>
            </a:r>
          </a:p>
        </p:txBody>
      </p:sp>
      <p:sp>
        <p:nvSpPr>
          <p:cNvPr id="3584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F065A1B-E593-4129-A08D-E69A781E2DB1}" type="slidenum">
              <a:rPr lang="nl-NL">
                <a:cs typeface="Arial" charset="0"/>
              </a:rPr>
              <a:pPr fontAlgn="base">
                <a:spcBef>
                  <a:spcPct val="0"/>
                </a:spcBef>
                <a:spcAft>
                  <a:spcPct val="0"/>
                </a:spcAft>
              </a:pPr>
              <a:t>9</a:t>
            </a:fld>
            <a:endParaRPr lang="nl-NL">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slideMaster" Target="../slideMasters/slideMaster1.xml"/><Relationship Id="rId3"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4" name="Rechthoekige driehoek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ep 1"/>
          <p:cNvGrpSpPr>
            <a:grpSpLocks/>
          </p:cNvGrpSpPr>
          <p:nvPr/>
        </p:nvGrpSpPr>
        <p:grpSpPr bwMode="auto">
          <a:xfrm>
            <a:off x="-3175" y="4953000"/>
            <a:ext cx="9147175" cy="1911350"/>
            <a:chOff x="-3765" y="4832896"/>
            <a:chExt cx="9147765" cy="2032192"/>
          </a:xfrm>
        </p:grpSpPr>
        <p:sp>
          <p:nvSpPr>
            <p:cNvPr id="6" name="Vrije v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Vrije v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el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nl-NL" smtClean="0"/>
              <a:t>Klik om de stijl te bewerken</a:t>
            </a:r>
            <a:endParaRPr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smtClean="0"/>
              <a:t>Klik om de ondertitelstijl van het model te bewerken</a:t>
            </a:r>
            <a:endParaRPr lang="en-US"/>
          </a:p>
        </p:txBody>
      </p:sp>
      <p:sp>
        <p:nvSpPr>
          <p:cNvPr id="11" name="Tijdelijke aanduiding voor datum 29"/>
          <p:cNvSpPr>
            <a:spLocks noGrp="1"/>
          </p:cNvSpPr>
          <p:nvPr>
            <p:ph type="dt" sz="half" idx="10"/>
          </p:nvPr>
        </p:nvSpPr>
        <p:spPr/>
        <p:txBody>
          <a:bodyPr/>
          <a:lstStyle>
            <a:lvl1pPr>
              <a:defRPr smtClean="0">
                <a:solidFill>
                  <a:srgbClr val="FFFFFF"/>
                </a:solidFill>
              </a:defRPr>
            </a:lvl1pPr>
            <a:extLst/>
          </a:lstStyle>
          <a:p>
            <a:pPr>
              <a:defRPr/>
            </a:pPr>
            <a:fld id="{3A22D994-39EE-487D-8C73-D345D5381A33}" type="datetimeFigureOut">
              <a:rPr lang="nl-NL"/>
              <a:pPr>
                <a:defRPr/>
              </a:pPr>
              <a:t>17-02-16</a:t>
            </a:fld>
            <a:endParaRPr lang="nl-NL"/>
          </a:p>
        </p:txBody>
      </p:sp>
      <p:sp>
        <p:nvSpPr>
          <p:cNvPr id="12"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pPr>
              <a:defRPr/>
            </a:pPr>
            <a:endParaRPr lang="nl-NL"/>
          </a:p>
        </p:txBody>
      </p:sp>
      <p:sp>
        <p:nvSpPr>
          <p:cNvPr id="13" name="Tijdelijke aanduiding voor dianummer 26"/>
          <p:cNvSpPr>
            <a:spLocks noGrp="1"/>
          </p:cNvSpPr>
          <p:nvPr>
            <p:ph type="sldNum" sz="quarter" idx="12"/>
          </p:nvPr>
        </p:nvSpPr>
        <p:spPr/>
        <p:txBody>
          <a:bodyPr/>
          <a:lstStyle>
            <a:lvl1pPr>
              <a:defRPr smtClean="0">
                <a:solidFill>
                  <a:srgbClr val="FFFFFF"/>
                </a:solidFill>
              </a:defRPr>
            </a:lvl1pPr>
            <a:extLst/>
          </a:lstStyle>
          <a:p>
            <a:pPr>
              <a:defRPr/>
            </a:pPr>
            <a:fld id="{46EE474B-9EC5-4777-A7AE-D205A83A4760}"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F772D4C2-46E0-4764-A05F-E564E4D5C7D1}" type="datetimeFigureOut">
              <a:rPr lang="nl-NL"/>
              <a:pPr>
                <a:defRPr/>
              </a:pPr>
              <a:t>17-02-16</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endParaRPr lang="nl-NL"/>
          </a:p>
        </p:txBody>
      </p:sp>
      <p:sp>
        <p:nvSpPr>
          <p:cNvPr id="6" name="Tijdelijke aanduiding voor dianummer 17"/>
          <p:cNvSpPr>
            <a:spLocks noGrp="1"/>
          </p:cNvSpPr>
          <p:nvPr>
            <p:ph type="sldNum" sz="quarter" idx="12"/>
          </p:nvPr>
        </p:nvSpPr>
        <p:spPr/>
        <p:txBody>
          <a:bodyPr/>
          <a:lstStyle>
            <a:lvl1pPr>
              <a:defRPr/>
            </a:lvl1pPr>
          </a:lstStyle>
          <a:p>
            <a:pPr>
              <a:defRPr/>
            </a:pPr>
            <a:fld id="{FCA82765-3754-41E1-98FB-C11BBDD7D117}"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004500F5-2CFD-4428-9AE3-8D9F07FE96F4}" type="datetimeFigureOut">
              <a:rPr lang="nl-NL"/>
              <a:pPr>
                <a:defRPr/>
              </a:pPr>
              <a:t>17-02-16</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endParaRPr lang="nl-NL"/>
          </a:p>
        </p:txBody>
      </p:sp>
      <p:sp>
        <p:nvSpPr>
          <p:cNvPr id="6" name="Tijdelijke aanduiding voor dianummer 17"/>
          <p:cNvSpPr>
            <a:spLocks noGrp="1"/>
          </p:cNvSpPr>
          <p:nvPr>
            <p:ph type="sldNum" sz="quarter" idx="12"/>
          </p:nvPr>
        </p:nvSpPr>
        <p:spPr/>
        <p:txBody>
          <a:bodyPr/>
          <a:lstStyle>
            <a:lvl1pPr>
              <a:defRPr/>
            </a:lvl1pPr>
          </a:lstStyle>
          <a:p>
            <a:pPr>
              <a:defRPr/>
            </a:pPr>
            <a:fld id="{CE29D01E-7C29-4A93-AC30-5A38B14FE9F5}"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tel 6"/>
          <p:cNvSpPr>
            <a:spLocks noGrp="1"/>
          </p:cNvSpPr>
          <p:nvPr>
            <p:ph type="title"/>
          </p:nvPr>
        </p:nvSpPr>
        <p:spPr/>
        <p:txBody>
          <a:bodyPr rtlCol="0"/>
          <a:lstStyle>
            <a:extLst/>
          </a:lstStyle>
          <a:p>
            <a:r>
              <a:rPr lang="nl-NL" smtClean="0"/>
              <a:t>Klik om de stijl te bewerken</a:t>
            </a:r>
            <a:endParaRPr lang="en-US"/>
          </a:p>
        </p:txBody>
      </p:sp>
      <p:sp>
        <p:nvSpPr>
          <p:cNvPr id="4" name="Tijdelijke aanduiding voor datum 9"/>
          <p:cNvSpPr>
            <a:spLocks noGrp="1"/>
          </p:cNvSpPr>
          <p:nvPr>
            <p:ph type="dt" sz="half" idx="10"/>
          </p:nvPr>
        </p:nvSpPr>
        <p:spPr/>
        <p:txBody>
          <a:bodyPr/>
          <a:lstStyle>
            <a:lvl1pPr>
              <a:defRPr/>
            </a:lvl1pPr>
          </a:lstStyle>
          <a:p>
            <a:pPr>
              <a:defRPr/>
            </a:pPr>
            <a:fld id="{B237E415-D09A-47DA-89E2-8BF21FD6681F}" type="datetimeFigureOut">
              <a:rPr lang="nl-NL"/>
              <a:pPr>
                <a:defRPr/>
              </a:pPr>
              <a:t>17-02-16</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endParaRPr lang="nl-NL"/>
          </a:p>
        </p:txBody>
      </p:sp>
      <p:sp>
        <p:nvSpPr>
          <p:cNvPr id="6" name="Tijdelijke aanduiding voor dianummer 17"/>
          <p:cNvSpPr>
            <a:spLocks noGrp="1"/>
          </p:cNvSpPr>
          <p:nvPr>
            <p:ph type="sldNum" sz="quarter" idx="12"/>
          </p:nvPr>
        </p:nvSpPr>
        <p:spPr/>
        <p:txBody>
          <a:bodyPr/>
          <a:lstStyle>
            <a:lvl1pPr>
              <a:defRPr/>
            </a:lvl1pPr>
          </a:lstStyle>
          <a:p>
            <a:pPr>
              <a:defRPr/>
            </a:pPr>
            <a:fld id="{74A0F14F-89E9-4FF5-B178-790D9814150E}"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4" name="Punthaak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Punthaak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el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nl-NL" smtClean="0"/>
              <a:t>Klik om de modelstijlen te bewerken</a:t>
            </a:r>
          </a:p>
        </p:txBody>
      </p:sp>
      <p:sp>
        <p:nvSpPr>
          <p:cNvPr id="6" name="Tijdelijke aanduiding voor datum 3"/>
          <p:cNvSpPr>
            <a:spLocks noGrp="1"/>
          </p:cNvSpPr>
          <p:nvPr>
            <p:ph type="dt" sz="half" idx="10"/>
          </p:nvPr>
        </p:nvSpPr>
        <p:spPr/>
        <p:txBody>
          <a:bodyPr/>
          <a:lstStyle>
            <a:lvl1pPr>
              <a:defRPr/>
            </a:lvl1pPr>
            <a:extLst/>
          </a:lstStyle>
          <a:p>
            <a:pPr>
              <a:defRPr/>
            </a:pPr>
            <a:fld id="{4F95A24E-3D15-4D42-B3A5-8A3591C1A7EE}" type="datetimeFigureOut">
              <a:rPr lang="nl-NL"/>
              <a:pPr>
                <a:defRPr/>
              </a:pPr>
              <a:t>17-02-16</a:t>
            </a:fld>
            <a:endParaRPr lang="nl-NL"/>
          </a:p>
        </p:txBody>
      </p:sp>
      <p:sp>
        <p:nvSpPr>
          <p:cNvPr id="7" name="Tijdelijke aanduiding voor voettekst 4"/>
          <p:cNvSpPr>
            <a:spLocks noGrp="1"/>
          </p:cNvSpPr>
          <p:nvPr>
            <p:ph type="ftr" sz="quarter" idx="11"/>
          </p:nvPr>
        </p:nvSpPr>
        <p:spPr/>
        <p:txBody>
          <a:bodyPr/>
          <a:lstStyle>
            <a:lvl1pPr>
              <a:defRPr/>
            </a:lvl1pPr>
            <a:extLst/>
          </a:lstStyle>
          <a:p>
            <a:pPr>
              <a:defRPr/>
            </a:pPr>
            <a:endParaRPr lang="nl-NL"/>
          </a:p>
        </p:txBody>
      </p:sp>
      <p:sp>
        <p:nvSpPr>
          <p:cNvPr id="8" name="Tijdelijke aanduiding voor dianummer 5"/>
          <p:cNvSpPr>
            <a:spLocks noGrp="1"/>
          </p:cNvSpPr>
          <p:nvPr>
            <p:ph type="sldNum" sz="quarter" idx="12"/>
          </p:nvPr>
        </p:nvSpPr>
        <p:spPr/>
        <p:txBody>
          <a:bodyPr/>
          <a:lstStyle>
            <a:lvl1pPr>
              <a:defRPr/>
            </a:lvl1pPr>
            <a:extLst/>
          </a:lstStyle>
          <a:p>
            <a:pPr>
              <a:defRPr/>
            </a:pPr>
            <a:fld id="{D1A1661D-A1D1-4FD7-912F-F615E195465F}"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8" name="Titel 7"/>
          <p:cNvSpPr>
            <a:spLocks noGrp="1"/>
          </p:cNvSpPr>
          <p:nvPr>
            <p:ph type="title"/>
          </p:nvPr>
        </p:nvSpPr>
        <p:spPr/>
        <p:txBody>
          <a:bodyPr rtlCol="0"/>
          <a:lstStyle>
            <a:extLst/>
          </a:lstStyle>
          <a:p>
            <a:r>
              <a:rPr lang="nl-NL" smtClean="0"/>
              <a:t>Klik om de stijl te bewerken</a:t>
            </a:r>
            <a:endParaRPr lang="en-US"/>
          </a:p>
        </p:txBody>
      </p:sp>
      <p:sp>
        <p:nvSpPr>
          <p:cNvPr id="5" name="Tijdelijke aanduiding voor datum 4"/>
          <p:cNvSpPr>
            <a:spLocks noGrp="1"/>
          </p:cNvSpPr>
          <p:nvPr>
            <p:ph type="dt" sz="half" idx="10"/>
          </p:nvPr>
        </p:nvSpPr>
        <p:spPr/>
        <p:txBody>
          <a:bodyPr/>
          <a:lstStyle>
            <a:lvl1pPr>
              <a:defRPr/>
            </a:lvl1pPr>
            <a:extLst/>
          </a:lstStyle>
          <a:p>
            <a:pPr>
              <a:defRPr/>
            </a:pPr>
            <a:fld id="{808C8B96-5D36-4077-8A73-263124821661}" type="datetimeFigureOut">
              <a:rPr lang="nl-NL"/>
              <a:pPr>
                <a:defRPr/>
              </a:pPr>
              <a:t>17-02-16</a:t>
            </a:fld>
            <a:endParaRPr lang="nl-NL"/>
          </a:p>
        </p:txBody>
      </p:sp>
      <p:sp>
        <p:nvSpPr>
          <p:cNvPr id="6" name="Tijdelijke aanduiding voor voettekst 5"/>
          <p:cNvSpPr>
            <a:spLocks noGrp="1"/>
          </p:cNvSpPr>
          <p:nvPr>
            <p:ph type="ftr" sz="quarter" idx="11"/>
          </p:nvPr>
        </p:nvSpPr>
        <p:spPr/>
        <p:txBody>
          <a:bodyPr/>
          <a:lstStyle>
            <a:lvl1pPr>
              <a:defRPr/>
            </a:lvl1pPr>
            <a:extLst/>
          </a:lstStyle>
          <a:p>
            <a:pPr>
              <a:defRPr/>
            </a:pPr>
            <a:endParaRPr lang="nl-NL"/>
          </a:p>
        </p:txBody>
      </p:sp>
      <p:sp>
        <p:nvSpPr>
          <p:cNvPr id="7" name="Tijdelijke aanduiding voor dianummer 6"/>
          <p:cNvSpPr>
            <a:spLocks noGrp="1"/>
          </p:cNvSpPr>
          <p:nvPr>
            <p:ph type="sldNum" sz="quarter" idx="12"/>
          </p:nvPr>
        </p:nvSpPr>
        <p:spPr/>
        <p:txBody>
          <a:bodyPr/>
          <a:lstStyle>
            <a:lvl1pPr>
              <a:defRPr/>
            </a:lvl1pPr>
            <a:extLst/>
          </a:lstStyle>
          <a:p>
            <a:pPr>
              <a:defRPr/>
            </a:pPr>
            <a:fld id="{7D15FFE6-49B7-4FBD-B38C-CF2AEE83E289}"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lstStyle>
            <a:lvl1pPr>
              <a:defRPr/>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6"/>
          <p:cNvSpPr>
            <a:spLocks noGrp="1"/>
          </p:cNvSpPr>
          <p:nvPr>
            <p:ph type="dt" sz="half" idx="10"/>
          </p:nvPr>
        </p:nvSpPr>
        <p:spPr/>
        <p:txBody>
          <a:bodyPr/>
          <a:lstStyle>
            <a:lvl1pPr>
              <a:defRPr/>
            </a:lvl1pPr>
            <a:extLst/>
          </a:lstStyle>
          <a:p>
            <a:pPr>
              <a:defRPr/>
            </a:pPr>
            <a:fld id="{BF0E4A1A-F06D-4221-AC0D-2229924FC0C5}" type="datetimeFigureOut">
              <a:rPr lang="nl-NL"/>
              <a:pPr>
                <a:defRPr/>
              </a:pPr>
              <a:t>17-02-16</a:t>
            </a:fld>
            <a:endParaRPr lang="nl-NL"/>
          </a:p>
        </p:txBody>
      </p:sp>
      <p:sp>
        <p:nvSpPr>
          <p:cNvPr id="8" name="Tijdelijke aanduiding voor voettekst 7"/>
          <p:cNvSpPr>
            <a:spLocks noGrp="1"/>
          </p:cNvSpPr>
          <p:nvPr>
            <p:ph type="ftr" sz="quarter" idx="11"/>
          </p:nvPr>
        </p:nvSpPr>
        <p:spPr/>
        <p:txBody>
          <a:bodyPr/>
          <a:lstStyle>
            <a:lvl1pPr>
              <a:defRPr/>
            </a:lvl1pPr>
            <a:extLst/>
          </a:lstStyle>
          <a:p>
            <a:pPr>
              <a:defRPr/>
            </a:pPr>
            <a:endParaRPr lang="nl-NL"/>
          </a:p>
        </p:txBody>
      </p:sp>
      <p:sp>
        <p:nvSpPr>
          <p:cNvPr id="9" name="Tijdelijke aanduiding voor dianummer 8"/>
          <p:cNvSpPr>
            <a:spLocks noGrp="1"/>
          </p:cNvSpPr>
          <p:nvPr>
            <p:ph type="sldNum" sz="quarter" idx="12"/>
          </p:nvPr>
        </p:nvSpPr>
        <p:spPr/>
        <p:txBody>
          <a:bodyPr/>
          <a:lstStyle>
            <a:lvl1pPr>
              <a:defRPr/>
            </a:lvl1pPr>
            <a:extLst/>
          </a:lstStyle>
          <a:p>
            <a:pPr>
              <a:defRPr/>
            </a:pPr>
            <a:fld id="{76F766D7-BD72-4183-8483-2A81CE289B4F}"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6" name="Titel 5"/>
          <p:cNvSpPr>
            <a:spLocks noGrp="1"/>
          </p:cNvSpPr>
          <p:nvPr>
            <p:ph type="title"/>
          </p:nvPr>
        </p:nvSpPr>
        <p:spPr/>
        <p:txBody>
          <a:bodyPr rtlCol="0"/>
          <a:lstStyle>
            <a:extLst/>
          </a:lstStyle>
          <a:p>
            <a:r>
              <a:rPr lang="nl-NL" smtClean="0"/>
              <a:t>Klik om de stijl te bewerken</a:t>
            </a:r>
            <a:endParaRPr lang="en-US"/>
          </a:p>
        </p:txBody>
      </p:sp>
      <p:sp>
        <p:nvSpPr>
          <p:cNvPr id="3" name="Tijdelijke aanduiding voor datum 2"/>
          <p:cNvSpPr>
            <a:spLocks noGrp="1"/>
          </p:cNvSpPr>
          <p:nvPr>
            <p:ph type="dt" sz="half" idx="10"/>
          </p:nvPr>
        </p:nvSpPr>
        <p:spPr/>
        <p:txBody>
          <a:bodyPr/>
          <a:lstStyle>
            <a:lvl1pPr>
              <a:defRPr/>
            </a:lvl1pPr>
            <a:extLst/>
          </a:lstStyle>
          <a:p>
            <a:pPr>
              <a:defRPr/>
            </a:pPr>
            <a:fld id="{FA5C18A1-5239-48F4-97E3-FAE056AAA64A}" type="datetimeFigureOut">
              <a:rPr lang="nl-NL"/>
              <a:pPr>
                <a:defRPr/>
              </a:pPr>
              <a:t>17-02-16</a:t>
            </a:fld>
            <a:endParaRPr lang="nl-NL"/>
          </a:p>
        </p:txBody>
      </p:sp>
      <p:sp>
        <p:nvSpPr>
          <p:cNvPr id="4" name="Tijdelijke aanduiding voor voettekst 3"/>
          <p:cNvSpPr>
            <a:spLocks noGrp="1"/>
          </p:cNvSpPr>
          <p:nvPr>
            <p:ph type="ftr" sz="quarter" idx="11"/>
          </p:nvPr>
        </p:nvSpPr>
        <p:spPr/>
        <p:txBody>
          <a:bodyPr/>
          <a:lstStyle>
            <a:lvl1pPr>
              <a:defRPr/>
            </a:lvl1pPr>
            <a:extLst/>
          </a:lstStyle>
          <a:p>
            <a:pPr>
              <a:defRPr/>
            </a:pPr>
            <a:endParaRPr lang="nl-NL"/>
          </a:p>
        </p:txBody>
      </p:sp>
      <p:sp>
        <p:nvSpPr>
          <p:cNvPr id="5" name="Tijdelijke aanduiding voor dianummer 4"/>
          <p:cNvSpPr>
            <a:spLocks noGrp="1"/>
          </p:cNvSpPr>
          <p:nvPr>
            <p:ph type="sldNum" sz="quarter" idx="12"/>
          </p:nvPr>
        </p:nvSpPr>
        <p:spPr/>
        <p:txBody>
          <a:bodyPr/>
          <a:lstStyle>
            <a:lvl1pPr>
              <a:defRPr/>
            </a:lvl1pPr>
            <a:extLst/>
          </a:lstStyle>
          <a:p>
            <a:pPr>
              <a:defRPr/>
            </a:pPr>
            <a:fld id="{BF624C51-D4F1-4062-A547-102E0E3127C8}"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9"/>
          <p:cNvSpPr>
            <a:spLocks noGrp="1"/>
          </p:cNvSpPr>
          <p:nvPr>
            <p:ph type="dt" sz="half" idx="10"/>
          </p:nvPr>
        </p:nvSpPr>
        <p:spPr/>
        <p:txBody>
          <a:bodyPr/>
          <a:lstStyle>
            <a:lvl1pPr>
              <a:defRPr/>
            </a:lvl1pPr>
          </a:lstStyle>
          <a:p>
            <a:pPr>
              <a:defRPr/>
            </a:pPr>
            <a:fld id="{81A93CC0-4E77-4E2D-8019-62EC567FA870}" type="datetimeFigureOut">
              <a:rPr lang="nl-NL"/>
              <a:pPr>
                <a:defRPr/>
              </a:pPr>
              <a:t>17-02-16</a:t>
            </a:fld>
            <a:endParaRPr lang="nl-NL"/>
          </a:p>
        </p:txBody>
      </p:sp>
      <p:sp>
        <p:nvSpPr>
          <p:cNvPr id="3" name="Tijdelijke aanduiding voor voettekst 21"/>
          <p:cNvSpPr>
            <a:spLocks noGrp="1"/>
          </p:cNvSpPr>
          <p:nvPr>
            <p:ph type="ftr" sz="quarter" idx="11"/>
          </p:nvPr>
        </p:nvSpPr>
        <p:spPr/>
        <p:txBody>
          <a:bodyPr/>
          <a:lstStyle>
            <a:lvl1pPr>
              <a:defRPr/>
            </a:lvl1pPr>
          </a:lstStyle>
          <a:p>
            <a:pPr>
              <a:defRPr/>
            </a:pPr>
            <a:endParaRPr lang="nl-NL"/>
          </a:p>
        </p:txBody>
      </p:sp>
      <p:sp>
        <p:nvSpPr>
          <p:cNvPr id="4" name="Tijdelijke aanduiding voor dianummer 17"/>
          <p:cNvSpPr>
            <a:spLocks noGrp="1"/>
          </p:cNvSpPr>
          <p:nvPr>
            <p:ph type="sldNum" sz="quarter" idx="12"/>
          </p:nvPr>
        </p:nvSpPr>
        <p:spPr/>
        <p:txBody>
          <a:bodyPr/>
          <a:lstStyle>
            <a:lvl1pPr>
              <a:defRPr/>
            </a:lvl1pPr>
          </a:lstStyle>
          <a:p>
            <a:pPr>
              <a:defRPr/>
            </a:pPr>
            <a:fld id="{C03F2E19-4EF5-447A-8C16-A3FB5556A11B}"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nl-NL" smtClean="0"/>
              <a:t>Klik om de stijl te bewerken</a:t>
            </a:r>
            <a:endParaRPr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nl-NL" smtClean="0"/>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4"/>
          <p:cNvSpPr>
            <a:spLocks noGrp="1"/>
          </p:cNvSpPr>
          <p:nvPr>
            <p:ph type="dt" sz="half" idx="10"/>
          </p:nvPr>
        </p:nvSpPr>
        <p:spPr/>
        <p:txBody>
          <a:bodyPr/>
          <a:lstStyle>
            <a:lvl1pPr>
              <a:defRPr/>
            </a:lvl1pPr>
            <a:extLst/>
          </a:lstStyle>
          <a:p>
            <a:pPr>
              <a:defRPr/>
            </a:pPr>
            <a:fld id="{485D4823-5FA3-4D38-93B0-31AB269C3784}" type="datetimeFigureOut">
              <a:rPr lang="nl-NL"/>
              <a:pPr>
                <a:defRPr/>
              </a:pPr>
              <a:t>17-02-16</a:t>
            </a:fld>
            <a:endParaRPr lang="nl-NL"/>
          </a:p>
        </p:txBody>
      </p:sp>
      <p:sp>
        <p:nvSpPr>
          <p:cNvPr id="6" name="Tijdelijke aanduiding voor voettekst 5"/>
          <p:cNvSpPr>
            <a:spLocks noGrp="1"/>
          </p:cNvSpPr>
          <p:nvPr>
            <p:ph type="ftr" sz="quarter" idx="11"/>
          </p:nvPr>
        </p:nvSpPr>
        <p:spPr/>
        <p:txBody>
          <a:bodyPr/>
          <a:lstStyle>
            <a:lvl1pPr>
              <a:defRPr/>
            </a:lvl1pPr>
            <a:extLst/>
          </a:lstStyle>
          <a:p>
            <a:pPr>
              <a:defRPr/>
            </a:pPr>
            <a:endParaRPr lang="nl-NL"/>
          </a:p>
        </p:txBody>
      </p:sp>
      <p:sp>
        <p:nvSpPr>
          <p:cNvPr id="7" name="Tijdelijke aanduiding voor dianummer 6"/>
          <p:cNvSpPr>
            <a:spLocks noGrp="1"/>
          </p:cNvSpPr>
          <p:nvPr>
            <p:ph type="sldNum" sz="quarter" idx="12"/>
          </p:nvPr>
        </p:nvSpPr>
        <p:spPr/>
        <p:txBody>
          <a:bodyPr/>
          <a:lstStyle>
            <a:lvl1pPr>
              <a:defRPr/>
            </a:lvl1pPr>
            <a:extLst/>
          </a:lstStyle>
          <a:p>
            <a:pPr>
              <a:defRPr/>
            </a:pPr>
            <a:fld id="{2ED250CB-D044-419B-A9D7-EE69932D7135}"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5" name="Vrije v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Vrije v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echthoekige driehoek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unthaak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Punthaak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ijdelijke aanduiding voor tekst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nl-NL" smtClean="0"/>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nl-NL" noProof="0" smtClean="0"/>
              <a:t>Klik op het pictogram als u een afbeelding wilt toevoegen</a:t>
            </a:r>
            <a:endParaRPr lang="en-US" noProof="0" dirty="0"/>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nl-NL" smtClean="0"/>
              <a:t>Klik om de stijl te bewerken</a:t>
            </a:r>
            <a:endParaRPr lang="en-US"/>
          </a:p>
        </p:txBody>
      </p:sp>
      <p:sp>
        <p:nvSpPr>
          <p:cNvPr id="11" name="Tijdelijke aanduiding voor datum 4"/>
          <p:cNvSpPr>
            <a:spLocks noGrp="1"/>
          </p:cNvSpPr>
          <p:nvPr>
            <p:ph type="dt" sz="half" idx="10"/>
          </p:nvPr>
        </p:nvSpPr>
        <p:spPr/>
        <p:txBody>
          <a:bodyPr/>
          <a:lstStyle>
            <a:lvl1pPr>
              <a:defRPr smtClean="0">
                <a:solidFill>
                  <a:schemeClr val="tx1"/>
                </a:solidFill>
              </a:defRPr>
            </a:lvl1pPr>
            <a:extLst/>
          </a:lstStyle>
          <a:p>
            <a:pPr>
              <a:defRPr/>
            </a:pPr>
            <a:fld id="{97125FCA-C0A8-459F-BC8A-0F0D705672F8}" type="datetimeFigureOut">
              <a:rPr lang="nl-NL"/>
              <a:pPr>
                <a:defRPr/>
              </a:pPr>
              <a:t>17-02-16</a:t>
            </a:fld>
            <a:endParaRPr lang="nl-NL"/>
          </a:p>
        </p:txBody>
      </p:sp>
      <p:sp>
        <p:nvSpPr>
          <p:cNvPr id="12" name="Tijdelijke aanduiding voor voettekst 5"/>
          <p:cNvSpPr>
            <a:spLocks noGrp="1"/>
          </p:cNvSpPr>
          <p:nvPr>
            <p:ph type="ftr" sz="quarter" idx="11"/>
          </p:nvPr>
        </p:nvSpPr>
        <p:spPr/>
        <p:txBody>
          <a:bodyPr/>
          <a:lstStyle>
            <a:lvl1pPr>
              <a:defRPr>
                <a:solidFill>
                  <a:schemeClr val="tx1"/>
                </a:solidFill>
              </a:defRPr>
            </a:lvl1pPr>
            <a:extLst/>
          </a:lstStyle>
          <a:p>
            <a:pPr>
              <a:defRPr/>
            </a:pPr>
            <a:endParaRPr lang="nl-NL"/>
          </a:p>
        </p:txBody>
      </p:sp>
      <p:sp>
        <p:nvSpPr>
          <p:cNvPr id="13" name="Tijdelijke aanduiding voor dianummer 6"/>
          <p:cNvSpPr>
            <a:spLocks noGrp="1"/>
          </p:cNvSpPr>
          <p:nvPr>
            <p:ph type="sldNum" sz="quarter" idx="12"/>
          </p:nvPr>
        </p:nvSpPr>
        <p:spPr/>
        <p:txBody>
          <a:bodyPr/>
          <a:lstStyle>
            <a:lvl1pPr>
              <a:defRPr smtClean="0">
                <a:solidFill>
                  <a:schemeClr val="tx1"/>
                </a:solidFill>
              </a:defRPr>
            </a:lvl1pPr>
            <a:extLst/>
          </a:lstStyle>
          <a:p>
            <a:pPr>
              <a:defRPr/>
            </a:pPr>
            <a:fld id="{23A35596-67C7-461F-9038-284C51838295}"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Vrije v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echthoekige driehoe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nl-NL" smtClean="0"/>
              <a:t>Klik om de stijl te bewerken</a:t>
            </a:r>
            <a:endParaRPr lang="en-US"/>
          </a:p>
        </p:txBody>
      </p:sp>
      <p:sp>
        <p:nvSpPr>
          <p:cNvPr id="1033" name="Tijdelijke aanduiding voor tekst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10" name="Tijdelijke aanduiding voor datum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5794DBA6-C5ED-4692-9448-40C128603F3C}" type="datetimeFigureOut">
              <a:rPr lang="nl-NL"/>
              <a:pPr>
                <a:defRPr/>
              </a:pPr>
              <a:t>17-02-16</a:t>
            </a:fld>
            <a:endParaRPr lang="nl-NL"/>
          </a:p>
        </p:txBody>
      </p:sp>
      <p:sp>
        <p:nvSpPr>
          <p:cNvPr id="22" name="Tijdelijke aanduiding voor voettekst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nl-NL"/>
          </a:p>
        </p:txBody>
      </p:sp>
      <p:sp>
        <p:nvSpPr>
          <p:cNvPr id="18" name="Tijdelijke aanduiding voor dianumm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90D1E21B-6E3D-40EA-BC73-01225CB12853}"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720" r:id="rId1"/>
    <p:sldLayoutId id="2147483719" r:id="rId2"/>
    <p:sldLayoutId id="2147483721" r:id="rId3"/>
    <p:sldLayoutId id="2147483722" r:id="rId4"/>
    <p:sldLayoutId id="2147483723" r:id="rId5"/>
    <p:sldLayoutId id="2147483724" r:id="rId6"/>
    <p:sldLayoutId id="2147483718" r:id="rId7"/>
    <p:sldLayoutId id="2147483725" r:id="rId8"/>
    <p:sldLayoutId id="2147483726" r:id="rId9"/>
    <p:sldLayoutId id="2147483717" r:id="rId10"/>
    <p:sldLayoutId id="2147483716"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95536" y="1219200"/>
            <a:ext cx="8424936" cy="2152650"/>
          </a:xfrm>
        </p:spPr>
        <p:txBody>
          <a:bodyPr>
            <a:normAutofit fontScale="90000"/>
          </a:bodyPr>
          <a:lstStyle/>
          <a:p>
            <a:pPr algn="ctr" fontAlgn="auto">
              <a:spcAft>
                <a:spcPts val="0"/>
              </a:spcAft>
              <a:defRPr/>
            </a:pPr>
            <a:r>
              <a:rPr lang="nl-NL" dirty="0" smtClean="0"/>
              <a:t>Spirituele zorg </a:t>
            </a:r>
            <a:br>
              <a:rPr lang="nl-NL" dirty="0" smtClean="0"/>
            </a:br>
            <a:r>
              <a:rPr lang="nl-NL" dirty="0" smtClean="0"/>
              <a:t>aan het einde van het leven: </a:t>
            </a:r>
            <a:br>
              <a:rPr lang="nl-NL" dirty="0" smtClean="0"/>
            </a:br>
            <a:r>
              <a:rPr lang="nl-NL" sz="4000" dirty="0" smtClean="0"/>
              <a:t>dat kan veel beter!</a:t>
            </a:r>
            <a:endParaRPr lang="nl-NL" sz="4000" dirty="0"/>
          </a:p>
        </p:txBody>
      </p:sp>
      <p:sp>
        <p:nvSpPr>
          <p:cNvPr id="3" name="Ondertitel 2"/>
          <p:cNvSpPr>
            <a:spLocks noGrp="1"/>
          </p:cNvSpPr>
          <p:nvPr>
            <p:ph type="subTitle" idx="1"/>
          </p:nvPr>
        </p:nvSpPr>
        <p:spPr>
          <a:xfrm>
            <a:off x="2133600" y="3716338"/>
            <a:ext cx="6172200" cy="1584325"/>
          </a:xfrm>
        </p:spPr>
        <p:txBody>
          <a:bodyPr>
            <a:normAutofit/>
          </a:bodyPr>
          <a:lstStyle/>
          <a:p>
            <a:pPr marR="0">
              <a:lnSpc>
                <a:spcPct val="90000"/>
              </a:lnSpc>
            </a:pPr>
            <a:r>
              <a:rPr lang="nl-NL" sz="2400" smtClean="0"/>
              <a:t>Marie-José Gijsberts</a:t>
            </a:r>
          </a:p>
          <a:p>
            <a:pPr marR="0">
              <a:lnSpc>
                <a:spcPct val="90000"/>
              </a:lnSpc>
            </a:pPr>
            <a:r>
              <a:rPr lang="nl-NL" sz="2400" smtClean="0"/>
              <a:t>Specialist ouderengeneeskunde</a:t>
            </a:r>
          </a:p>
          <a:p>
            <a:pPr marR="0">
              <a:lnSpc>
                <a:spcPct val="90000"/>
              </a:lnSpc>
            </a:pPr>
            <a:r>
              <a:rPr lang="nl-NL" sz="2400" smtClean="0"/>
              <a:t>Kaderarts palliatieve zorg</a:t>
            </a:r>
          </a:p>
          <a:p>
            <a:pPr marR="0">
              <a:lnSpc>
                <a:spcPct val="90000"/>
              </a:lnSpc>
            </a:pPr>
            <a:r>
              <a:rPr lang="nl-NL" sz="2200" smtClean="0"/>
              <a:t>13 februari 2016</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jdelijke aanduiding voor inhoud 1"/>
          <p:cNvSpPr>
            <a:spLocks noGrp="1"/>
          </p:cNvSpPr>
          <p:nvPr>
            <p:ph idx="1"/>
          </p:nvPr>
        </p:nvSpPr>
        <p:spPr>
          <a:xfrm>
            <a:off x="457200" y="1481138"/>
            <a:ext cx="8435975" cy="5187950"/>
          </a:xfrm>
        </p:spPr>
        <p:txBody>
          <a:bodyPr/>
          <a:lstStyle/>
          <a:p>
            <a:r>
              <a:rPr lang="nl-NL" u="sng" dirty="0" smtClean="0"/>
              <a:t>Margaret Mohrmann</a:t>
            </a:r>
            <a:r>
              <a:rPr lang="nl-NL" dirty="0" smtClean="0"/>
              <a:t>: HOE communiceer je die verschillende dimensies in je patiëntencontact? </a:t>
            </a:r>
          </a:p>
          <a:p>
            <a:r>
              <a:rPr lang="nl-NL" dirty="0" smtClean="0"/>
              <a:t>Verschillende ‘talen’ voor lichamelijke, psychosociale en spirituele zaken.  </a:t>
            </a:r>
          </a:p>
          <a:p>
            <a:r>
              <a:rPr lang="nl-NL" dirty="0" smtClean="0"/>
              <a:t>Aan de ‘overgangen’ ontstaat een nieuwe taal, door de behoefte te communiceren</a:t>
            </a:r>
          </a:p>
          <a:p>
            <a:r>
              <a:rPr lang="nl-NL" dirty="0" smtClean="0"/>
              <a:t>Hoe leer je dat? </a:t>
            </a:r>
          </a:p>
          <a:p>
            <a:r>
              <a:rPr lang="nl-NL" dirty="0" smtClean="0"/>
              <a:t>Horen, opnemen en eigen maken </a:t>
            </a:r>
          </a:p>
          <a:p>
            <a:endParaRPr lang="nl-NL" dirty="0" smtClean="0"/>
          </a:p>
        </p:txBody>
      </p:sp>
      <p:sp>
        <p:nvSpPr>
          <p:cNvPr id="3" name="Titel 2"/>
          <p:cNvSpPr>
            <a:spLocks noGrp="1"/>
          </p:cNvSpPr>
          <p:nvPr>
            <p:ph type="title"/>
          </p:nvPr>
        </p:nvSpPr>
        <p:spPr>
          <a:xfrm>
            <a:off x="0" y="274638"/>
            <a:ext cx="9144000" cy="1143000"/>
          </a:xfrm>
        </p:spPr>
        <p:txBody>
          <a:bodyPr>
            <a:normAutofit/>
          </a:bodyPr>
          <a:lstStyle/>
          <a:p>
            <a:pPr fontAlgn="auto">
              <a:spcAft>
                <a:spcPts val="0"/>
              </a:spcAft>
              <a:defRPr/>
            </a:pPr>
            <a:r>
              <a:rPr lang="nl-NL" dirty="0" smtClean="0"/>
              <a:t>Waarom is het zo moeilijk II?</a:t>
            </a:r>
            <a:endParaRPr lang="nl-NL" dirty="0"/>
          </a:p>
        </p:txBody>
      </p:sp>
      <p:pic>
        <p:nvPicPr>
          <p:cNvPr id="36867" name="Picture 2" descr="C:\Users\Marie-José\Pictures\Margaret Mohrmann.jpg"/>
          <p:cNvPicPr>
            <a:picLocks noChangeAspect="1" noChangeArrowheads="1"/>
          </p:cNvPicPr>
          <p:nvPr/>
        </p:nvPicPr>
        <p:blipFill>
          <a:blip r:embed="rId3"/>
          <a:srcRect/>
          <a:stretch>
            <a:fillRect/>
          </a:stretch>
        </p:blipFill>
        <p:spPr bwMode="auto">
          <a:xfrm>
            <a:off x="6732588" y="4724400"/>
            <a:ext cx="1871662" cy="187325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jdelijke aanduiding voor inhoud 1"/>
          <p:cNvSpPr>
            <a:spLocks noGrp="1"/>
          </p:cNvSpPr>
          <p:nvPr>
            <p:ph idx="1"/>
          </p:nvPr>
        </p:nvSpPr>
        <p:spPr/>
        <p:txBody>
          <a:bodyPr/>
          <a:lstStyle/>
          <a:p>
            <a:r>
              <a:rPr lang="nl-NL" dirty="0" smtClean="0"/>
              <a:t>Openheid en kwetsbaarheid in je werk</a:t>
            </a:r>
          </a:p>
          <a:p>
            <a:endParaRPr lang="nl-NL" dirty="0" smtClean="0"/>
          </a:p>
          <a:p>
            <a:r>
              <a:rPr lang="nl-NL" dirty="0" smtClean="0"/>
              <a:t>Beter luisteren , minder ‘goede bedoelingen’</a:t>
            </a:r>
          </a:p>
          <a:p>
            <a:endParaRPr lang="nl-NL" dirty="0" smtClean="0"/>
          </a:p>
          <a:p>
            <a:r>
              <a:rPr lang="nl-NL" dirty="0" smtClean="0"/>
              <a:t>Ook ‘overgangen’ tussen verschillende disciplines</a:t>
            </a:r>
          </a:p>
        </p:txBody>
      </p:sp>
      <p:sp>
        <p:nvSpPr>
          <p:cNvPr id="3" name="Titel 2"/>
          <p:cNvSpPr>
            <a:spLocks noGrp="1"/>
          </p:cNvSpPr>
          <p:nvPr>
            <p:ph type="title"/>
          </p:nvPr>
        </p:nvSpPr>
        <p:spPr/>
        <p:txBody>
          <a:bodyPr/>
          <a:lstStyle/>
          <a:p>
            <a:pPr fontAlgn="auto">
              <a:spcAft>
                <a:spcPts val="0"/>
              </a:spcAft>
              <a:defRPr/>
            </a:pPr>
            <a:r>
              <a:rPr lang="nl-NL" dirty="0" smtClean="0"/>
              <a:t>Wederkerigheid</a:t>
            </a:r>
            <a:endParaRPr lang="nl-NL"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jdelijke aanduiding voor inhoud 1"/>
          <p:cNvSpPr>
            <a:spLocks noGrp="1"/>
          </p:cNvSpPr>
          <p:nvPr>
            <p:ph idx="1"/>
          </p:nvPr>
        </p:nvSpPr>
        <p:spPr>
          <a:xfrm>
            <a:off x="251520" y="1556792"/>
            <a:ext cx="8435280" cy="4752528"/>
          </a:xfrm>
        </p:spPr>
        <p:txBody>
          <a:bodyPr/>
          <a:lstStyle/>
          <a:p>
            <a:r>
              <a:rPr lang="nl-NL" dirty="0" smtClean="0"/>
              <a:t>Voor elkaar krijgen dat deze dimensie als een ‘serieuze’ dimensie wordt geïntegreerd </a:t>
            </a:r>
          </a:p>
          <a:p>
            <a:endParaRPr lang="nl-NL" dirty="0" smtClean="0"/>
          </a:p>
          <a:p>
            <a:r>
              <a:rPr lang="nl-NL" dirty="0" smtClean="0"/>
              <a:t>Scholing binnen beroepsgroepen in gesprek te gaan over alle dimensies van palliatieve zorg</a:t>
            </a:r>
          </a:p>
          <a:p>
            <a:endParaRPr lang="nl-NL" dirty="0" smtClean="0"/>
          </a:p>
          <a:p>
            <a:r>
              <a:rPr lang="nl-NL" dirty="0" smtClean="0"/>
              <a:t>Scholing mogelijk maken om het op een persoonlijke manier te integreren </a:t>
            </a:r>
          </a:p>
          <a:p>
            <a:endParaRPr lang="nl-NL" dirty="0" smtClean="0"/>
          </a:p>
          <a:p>
            <a:r>
              <a:rPr lang="nl-NL" dirty="0"/>
              <a:t>S</a:t>
            </a:r>
            <a:r>
              <a:rPr lang="nl-NL" dirty="0" smtClean="0"/>
              <a:t>choling in multidisciplinaire samenwerking </a:t>
            </a:r>
          </a:p>
        </p:txBody>
      </p:sp>
      <p:sp>
        <p:nvSpPr>
          <p:cNvPr id="3" name="Titel 2"/>
          <p:cNvSpPr>
            <a:spLocks noGrp="1"/>
          </p:cNvSpPr>
          <p:nvPr>
            <p:ph type="title"/>
          </p:nvPr>
        </p:nvSpPr>
        <p:spPr>
          <a:xfrm>
            <a:off x="0" y="0"/>
            <a:ext cx="9144000" cy="1124744"/>
          </a:xfrm>
        </p:spPr>
        <p:txBody>
          <a:bodyPr>
            <a:normAutofit fontScale="90000"/>
          </a:bodyPr>
          <a:lstStyle/>
          <a:p>
            <a:pPr algn="ctr" fontAlgn="auto">
              <a:spcAft>
                <a:spcPts val="0"/>
              </a:spcAft>
              <a:defRPr/>
            </a:pPr>
            <a:r>
              <a:rPr lang="nl-NL" dirty="0" smtClean="0"/>
              <a:t>Hoe kan spirituele levenseindezorg beter? </a:t>
            </a:r>
            <a:endParaRPr lang="nl-NL"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descr="C:\Users\Marie-José\Pictures\2012-verpleegkundig-vizier-saskia-theunissen-7-728.jpg"/>
          <p:cNvPicPr>
            <a:picLocks noChangeAspect="1" noChangeArrowheads="1"/>
          </p:cNvPicPr>
          <p:nvPr/>
        </p:nvPicPr>
        <p:blipFill>
          <a:blip r:embed="rId3"/>
          <a:srcRect/>
          <a:stretch>
            <a:fillRect/>
          </a:stretch>
        </p:blipFill>
        <p:spPr bwMode="auto">
          <a:xfrm>
            <a:off x="539750" y="188913"/>
            <a:ext cx="8064500" cy="5472112"/>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457200" y="1844675"/>
            <a:ext cx="8229600" cy="4162425"/>
          </a:xfrm>
        </p:spPr>
        <p:txBody>
          <a:bodyPr>
            <a:normAutofit/>
          </a:bodyPr>
          <a:lstStyle/>
          <a:p>
            <a:pPr marL="109728" indent="0" fontAlgn="auto">
              <a:lnSpc>
                <a:spcPct val="150000"/>
              </a:lnSpc>
              <a:spcAft>
                <a:spcPts val="0"/>
              </a:spcAft>
              <a:buFont typeface="Wingdings 3"/>
              <a:buNone/>
              <a:defRPr/>
            </a:pPr>
            <a:r>
              <a:rPr lang="en-US" dirty="0" smtClean="0"/>
              <a:t>That </a:t>
            </a:r>
            <a:r>
              <a:rPr lang="en-US" dirty="0"/>
              <a:t>people should be helped not only to die peacefully, but to live until they die with their needs and their potential met as fully as possible. </a:t>
            </a:r>
            <a:endParaRPr lang="en-US" dirty="0" smtClean="0"/>
          </a:p>
          <a:p>
            <a:pPr marL="365760" indent="-256032" fontAlgn="auto">
              <a:lnSpc>
                <a:spcPct val="150000"/>
              </a:lnSpc>
              <a:spcAft>
                <a:spcPts val="0"/>
              </a:spcAft>
              <a:buFont typeface="Wingdings 3"/>
              <a:buChar char=""/>
              <a:defRPr/>
            </a:pPr>
            <a:endParaRPr lang="en-US" dirty="0"/>
          </a:p>
          <a:p>
            <a:pPr marL="109728" indent="0" algn="r" fontAlgn="auto">
              <a:lnSpc>
                <a:spcPct val="150000"/>
              </a:lnSpc>
              <a:spcAft>
                <a:spcPts val="0"/>
              </a:spcAft>
              <a:buFont typeface="Wingdings 3"/>
              <a:buNone/>
              <a:defRPr/>
            </a:pPr>
            <a:r>
              <a:rPr lang="en-US" dirty="0" smtClean="0"/>
              <a:t>Cicely Saunders, 2000 </a:t>
            </a:r>
            <a:endParaRPr lang="nl-NL" dirty="0"/>
          </a:p>
        </p:txBody>
      </p:sp>
      <p:sp>
        <p:nvSpPr>
          <p:cNvPr id="3" name="Titel 2"/>
          <p:cNvSpPr>
            <a:spLocks noGrp="1"/>
          </p:cNvSpPr>
          <p:nvPr>
            <p:ph type="title"/>
          </p:nvPr>
        </p:nvSpPr>
        <p:spPr>
          <a:xfrm>
            <a:off x="0" y="274638"/>
            <a:ext cx="9144000" cy="1143000"/>
          </a:xfrm>
        </p:spPr>
        <p:txBody>
          <a:bodyPr>
            <a:normAutofit/>
          </a:bodyPr>
          <a:lstStyle/>
          <a:p>
            <a:pPr fontAlgn="auto">
              <a:spcAft>
                <a:spcPts val="0"/>
              </a:spcAft>
              <a:defRPr/>
            </a:pPr>
            <a:r>
              <a:rPr lang="nl-NL" dirty="0" smtClean="0"/>
              <a:t>Uit ‘</a:t>
            </a:r>
            <a:r>
              <a:rPr lang="nl-NL" dirty="0" err="1" smtClean="0"/>
              <a:t>the</a:t>
            </a:r>
            <a:r>
              <a:rPr lang="nl-NL" dirty="0" smtClean="0"/>
              <a:t> </a:t>
            </a:r>
            <a:r>
              <a:rPr lang="nl-NL" dirty="0" err="1" smtClean="0"/>
              <a:t>evolution</a:t>
            </a:r>
            <a:r>
              <a:rPr lang="nl-NL" dirty="0" smtClean="0"/>
              <a:t> of </a:t>
            </a:r>
            <a:r>
              <a:rPr lang="nl-NL" dirty="0" err="1" smtClean="0"/>
              <a:t>palliative</a:t>
            </a:r>
            <a:r>
              <a:rPr lang="nl-NL" dirty="0" smtClean="0"/>
              <a:t> care’</a:t>
            </a:r>
            <a:endParaRPr lang="nl-NL"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3" descr="C:\Users\Marie-José\Pictures\Drieledigheid.png"/>
          <p:cNvPicPr>
            <a:picLocks noGrp="1" noChangeAspect="1" noChangeArrowheads="1"/>
          </p:cNvPicPr>
          <p:nvPr>
            <p:ph idx="1"/>
          </p:nvPr>
        </p:nvPicPr>
        <p:blipFill>
          <a:blip r:embed="rId3"/>
          <a:srcRect/>
          <a:stretch>
            <a:fillRect/>
          </a:stretch>
        </p:blipFill>
        <p:spPr>
          <a:xfrm>
            <a:off x="1476375" y="620713"/>
            <a:ext cx="7056438" cy="5472112"/>
          </a:xfrm>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fontAlgn="auto">
              <a:spcAft>
                <a:spcPts val="0"/>
              </a:spcAft>
              <a:defRPr/>
            </a:pPr>
            <a:r>
              <a:rPr lang="nl-NL" dirty="0" smtClean="0"/>
              <a:t>Spiritueel welbevinden</a:t>
            </a:r>
            <a:endParaRPr lang="nl-NL" dirty="0"/>
          </a:p>
        </p:txBody>
      </p:sp>
      <p:sp>
        <p:nvSpPr>
          <p:cNvPr id="3" name="Tijdelijke aanduiding voor inhoud 2"/>
          <p:cNvSpPr>
            <a:spLocks noGrp="1"/>
          </p:cNvSpPr>
          <p:nvPr>
            <p:ph idx="1"/>
          </p:nvPr>
        </p:nvSpPr>
        <p:spPr/>
        <p:txBody>
          <a:bodyPr>
            <a:normAutofit/>
          </a:bodyPr>
          <a:lstStyle/>
          <a:p>
            <a:pPr lvl="1">
              <a:buFont typeface="Wingdings" pitchFamily="2" charset="2"/>
              <a:buChar char="Ø"/>
            </a:pPr>
            <a:r>
              <a:rPr lang="nl-NL" sz="3200" smtClean="0"/>
              <a:t>Vertrouwen</a:t>
            </a:r>
          </a:p>
          <a:p>
            <a:pPr lvl="1">
              <a:buFont typeface="Wingdings" pitchFamily="2" charset="2"/>
              <a:buChar char="Ø"/>
            </a:pPr>
            <a:r>
              <a:rPr lang="nl-NL" sz="3200" smtClean="0"/>
              <a:t>Hoop</a:t>
            </a:r>
          </a:p>
          <a:p>
            <a:pPr lvl="1">
              <a:buFont typeface="Wingdings" pitchFamily="2" charset="2"/>
              <a:buChar char="Ø"/>
            </a:pPr>
            <a:r>
              <a:rPr lang="nl-NL" sz="3200" smtClean="0"/>
              <a:t>Zingeving</a:t>
            </a:r>
          </a:p>
          <a:p>
            <a:pPr lvl="1">
              <a:buFont typeface="Wingdings" pitchFamily="2" charset="2"/>
              <a:buNone/>
            </a:pPr>
            <a:endParaRPr lang="nl-NL" sz="3200" smtClean="0"/>
          </a:p>
          <a:p>
            <a:pPr lvl="1">
              <a:buFont typeface="Wingdings" pitchFamily="2" charset="2"/>
              <a:buChar char="Ø"/>
            </a:pPr>
            <a:r>
              <a:rPr lang="nl-NL" sz="3200" smtClean="0"/>
              <a:t>Verbondenheid</a:t>
            </a:r>
          </a:p>
          <a:p>
            <a:pPr lvl="1">
              <a:buFont typeface="Wingdings" pitchFamily="2" charset="2"/>
              <a:buChar char="Ø"/>
            </a:pPr>
            <a:r>
              <a:rPr lang="nl-NL" sz="3200" smtClean="0"/>
              <a:t>Afronden van het leven</a:t>
            </a:r>
          </a:p>
          <a:p>
            <a:pPr lvl="1">
              <a:buFont typeface="Wingdings" pitchFamily="2" charset="2"/>
              <a:buChar char="Ø"/>
            </a:pPr>
            <a:r>
              <a:rPr lang="nl-NL" sz="3200" smtClean="0"/>
              <a:t>Acceptatie</a:t>
            </a:r>
          </a:p>
          <a:p>
            <a:pPr lvl="1">
              <a:buFont typeface="Wingdings" pitchFamily="2" charset="2"/>
              <a:buChar char="Ø"/>
            </a:pPr>
            <a:r>
              <a:rPr lang="nl-NL" sz="3200" smtClean="0"/>
              <a:t>Innerlijke vrede</a:t>
            </a:r>
          </a:p>
          <a:p>
            <a:pPr lvl="1">
              <a:buFont typeface="Wingdings" pitchFamily="2" charset="2"/>
              <a:buChar char="Ø"/>
            </a:pPr>
            <a:endParaRPr lang="nl-NL" sz="3200" smtClean="0"/>
          </a:p>
          <a:p>
            <a:pPr marL="0" indent="0">
              <a:buFont typeface="Wingdings 3" pitchFamily="18" charset="2"/>
              <a:buNone/>
            </a:pPr>
            <a:endParaRPr lang="nl-NL" sz="2800" smtClean="0"/>
          </a:p>
          <a:p>
            <a:pPr marL="0" indent="0"/>
            <a:endParaRPr lang="nl-NL" smtClean="0"/>
          </a:p>
          <a:p>
            <a:pPr marL="0" indent="0"/>
            <a:endParaRPr lang="nl-NL" smtClean="0"/>
          </a:p>
          <a:p>
            <a:pPr lvl="1">
              <a:buFont typeface="Wingdings" pitchFamily="2" charset="2"/>
              <a:buChar char="Ø"/>
            </a:pPr>
            <a:endParaRPr lang="nl-NL" smtClean="0"/>
          </a:p>
          <a:p>
            <a:pPr marL="0" indent="0"/>
            <a:endParaRPr lang="nl-NL"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251520" y="260648"/>
            <a:ext cx="8892480" cy="1143000"/>
          </a:xfrm>
        </p:spPr>
        <p:txBody>
          <a:bodyPr>
            <a:normAutofit fontScale="90000"/>
          </a:bodyPr>
          <a:lstStyle/>
          <a:p>
            <a:pPr fontAlgn="auto">
              <a:spcAft>
                <a:spcPts val="0"/>
              </a:spcAft>
              <a:defRPr/>
            </a:pPr>
            <a:r>
              <a:rPr lang="nl-NL" dirty="0" smtClean="0"/>
              <a:t>biografisch werk aan het levenseinde</a:t>
            </a:r>
            <a:endParaRPr lang="nl-NL" dirty="0"/>
          </a:p>
        </p:txBody>
      </p:sp>
      <p:sp>
        <p:nvSpPr>
          <p:cNvPr id="28674" name="Tijdelijke aanduiding voor inhoud 4"/>
          <p:cNvSpPr>
            <a:spLocks noGrp="1"/>
          </p:cNvSpPr>
          <p:nvPr>
            <p:ph idx="1"/>
          </p:nvPr>
        </p:nvSpPr>
        <p:spPr/>
        <p:txBody>
          <a:bodyPr/>
          <a:lstStyle/>
          <a:p>
            <a:r>
              <a:rPr lang="nl-NL" smtClean="0"/>
              <a:t>Harvey Chochinov: waardigheid aan het levenseinde : dignity therapy </a:t>
            </a:r>
          </a:p>
        </p:txBody>
      </p:sp>
      <p:pic>
        <p:nvPicPr>
          <p:cNvPr id="28675" name="Picture 4"/>
          <p:cNvPicPr>
            <a:picLocks noChangeAspect="1" noChangeArrowheads="1"/>
          </p:cNvPicPr>
          <p:nvPr/>
        </p:nvPicPr>
        <p:blipFill>
          <a:blip r:embed="rId3"/>
          <a:srcRect/>
          <a:stretch>
            <a:fillRect/>
          </a:stretch>
        </p:blipFill>
        <p:spPr bwMode="auto">
          <a:xfrm>
            <a:off x="1368425" y="2997200"/>
            <a:ext cx="7164388" cy="266382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jdelijke aanduiding voor inhoud 1"/>
          <p:cNvSpPr>
            <a:spLocks noGrp="1"/>
          </p:cNvSpPr>
          <p:nvPr>
            <p:ph idx="1"/>
          </p:nvPr>
        </p:nvSpPr>
        <p:spPr/>
        <p:txBody>
          <a:bodyPr/>
          <a:lstStyle/>
          <a:p>
            <a:r>
              <a:rPr lang="nl-NL" smtClean="0"/>
              <a:t>William Breibart: meaning centered therapy  </a:t>
            </a:r>
          </a:p>
        </p:txBody>
      </p:sp>
      <p:sp>
        <p:nvSpPr>
          <p:cNvPr id="3" name="Titel 2"/>
          <p:cNvSpPr>
            <a:spLocks noGrp="1"/>
          </p:cNvSpPr>
          <p:nvPr>
            <p:ph type="title"/>
          </p:nvPr>
        </p:nvSpPr>
        <p:spPr>
          <a:xfrm>
            <a:off x="179512" y="274638"/>
            <a:ext cx="8964488" cy="1143000"/>
          </a:xfrm>
        </p:spPr>
        <p:txBody>
          <a:bodyPr>
            <a:normAutofit fontScale="90000"/>
          </a:bodyPr>
          <a:lstStyle/>
          <a:p>
            <a:pPr fontAlgn="auto">
              <a:spcAft>
                <a:spcPts val="0"/>
              </a:spcAft>
              <a:defRPr/>
            </a:pPr>
            <a:r>
              <a:rPr lang="nl-NL" dirty="0"/>
              <a:t>biografisch werk aan het levenseinde</a:t>
            </a:r>
          </a:p>
        </p:txBody>
      </p:sp>
      <p:pic>
        <p:nvPicPr>
          <p:cNvPr id="30723" name="Picture 2" descr="C:\Users\Marie-José\Pictures\Breitbart.jpg"/>
          <p:cNvPicPr>
            <a:picLocks noChangeAspect="1" noChangeArrowheads="1"/>
          </p:cNvPicPr>
          <p:nvPr/>
        </p:nvPicPr>
        <p:blipFill>
          <a:blip r:embed="rId3"/>
          <a:srcRect/>
          <a:stretch>
            <a:fillRect/>
          </a:stretch>
        </p:blipFill>
        <p:spPr bwMode="auto">
          <a:xfrm>
            <a:off x="3314700" y="2590800"/>
            <a:ext cx="3741738" cy="249396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274638"/>
            <a:ext cx="9144000" cy="1858218"/>
          </a:xfrm>
        </p:spPr>
        <p:txBody>
          <a:bodyPr>
            <a:noAutofit/>
          </a:bodyPr>
          <a:lstStyle/>
          <a:p>
            <a:pPr algn="ctr" fontAlgn="auto">
              <a:spcAft>
                <a:spcPts val="0"/>
              </a:spcAft>
              <a:defRPr/>
            </a:pPr>
            <a:r>
              <a:rPr lang="nl-NL" sz="3200" dirty="0" smtClean="0"/>
              <a:t>Hoe zien artsen hun rol in het verlenen van spirituele zorg ?</a:t>
            </a:r>
            <a:endParaRPr lang="nl-NL" sz="3200" dirty="0"/>
          </a:p>
        </p:txBody>
      </p:sp>
      <p:sp>
        <p:nvSpPr>
          <p:cNvPr id="3" name="Tijdelijke aanduiding voor inhoud 2"/>
          <p:cNvSpPr>
            <a:spLocks noGrp="1"/>
          </p:cNvSpPr>
          <p:nvPr>
            <p:ph idx="1"/>
          </p:nvPr>
        </p:nvSpPr>
        <p:spPr>
          <a:xfrm>
            <a:off x="457200" y="2205038"/>
            <a:ext cx="8507413" cy="3921125"/>
          </a:xfrm>
        </p:spPr>
        <p:txBody>
          <a:bodyPr>
            <a:normAutofit/>
          </a:bodyPr>
          <a:lstStyle/>
          <a:p>
            <a:pPr marL="365760" indent="-256032" fontAlgn="auto">
              <a:spcAft>
                <a:spcPts val="0"/>
              </a:spcAft>
              <a:buFont typeface="Wingdings 3"/>
              <a:buChar char=""/>
              <a:defRPr/>
            </a:pPr>
            <a:r>
              <a:rPr lang="nl-NL" dirty="0" smtClean="0"/>
              <a:t>Verschillende onderzoeken onder medisch specialisten, huisartsen en verpleeghuisartsen</a:t>
            </a:r>
          </a:p>
          <a:p>
            <a:pPr marL="365760" indent="-256032" fontAlgn="auto">
              <a:spcAft>
                <a:spcPts val="0"/>
              </a:spcAft>
              <a:buFont typeface="Wingdings 3"/>
              <a:buChar char=""/>
              <a:defRPr/>
            </a:pPr>
            <a:endParaRPr lang="nl-NL" dirty="0" smtClean="0"/>
          </a:p>
          <a:p>
            <a:pPr marL="365760" indent="-256032" fontAlgn="auto">
              <a:spcAft>
                <a:spcPts val="0"/>
              </a:spcAft>
              <a:buFont typeface="Wingdings 3"/>
              <a:buChar char=""/>
              <a:defRPr/>
            </a:pPr>
            <a:r>
              <a:rPr lang="nl-NL" dirty="0" smtClean="0"/>
              <a:t> Sommigen vonden het wel hun taak, anderen</a:t>
            </a:r>
          </a:p>
          <a:p>
            <a:pPr marL="0" indent="0" fontAlgn="auto">
              <a:spcAft>
                <a:spcPts val="0"/>
              </a:spcAft>
              <a:buFont typeface="Wingdings 3"/>
              <a:buNone/>
              <a:defRPr/>
            </a:pPr>
            <a:r>
              <a:rPr lang="nl-NL" dirty="0"/>
              <a:t> </a:t>
            </a:r>
            <a:r>
              <a:rPr lang="nl-NL" dirty="0" smtClean="0"/>
              <a:t>    niet </a:t>
            </a:r>
          </a:p>
          <a:p>
            <a:pPr marL="365760" indent="-256032" fontAlgn="auto">
              <a:spcAft>
                <a:spcPts val="0"/>
              </a:spcAft>
              <a:buFont typeface="Wingdings 3"/>
              <a:buChar char=""/>
              <a:defRPr/>
            </a:pPr>
            <a:endParaRPr lang="nl-NL" dirty="0"/>
          </a:p>
          <a:p>
            <a:pPr marL="365760" indent="-256032" fontAlgn="auto">
              <a:spcAft>
                <a:spcPts val="0"/>
              </a:spcAft>
              <a:buFont typeface="Wingdings 3"/>
              <a:buChar char=""/>
              <a:defRPr/>
            </a:pPr>
            <a:r>
              <a:rPr lang="nl-NL" dirty="0" smtClean="0"/>
              <a:t>Geen tijd, en niet voor opgeleid</a:t>
            </a:r>
            <a:endParaRPr lang="nl-NL" dirty="0"/>
          </a:p>
          <a:p>
            <a:pPr marL="365760" indent="-256032" fontAlgn="auto">
              <a:spcAft>
                <a:spcPts val="0"/>
              </a:spcAft>
              <a:buFont typeface="Wingdings 3"/>
              <a:buChar char=""/>
              <a:defRPr/>
            </a:pPr>
            <a:endParaRPr lang="nl-NL" dirty="0"/>
          </a:p>
          <a:p>
            <a:pPr marL="365760" indent="-256032" fontAlgn="auto">
              <a:spcAft>
                <a:spcPts val="0"/>
              </a:spcAft>
              <a:buFont typeface="Wingdings 3"/>
              <a:buChar char=""/>
              <a:defRPr/>
            </a:pPr>
            <a:endParaRPr lang="nl-NL"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jdelijke aanduiding voor inhoud 1"/>
          <p:cNvSpPr>
            <a:spLocks noGrp="1"/>
          </p:cNvSpPr>
          <p:nvPr>
            <p:ph idx="1"/>
          </p:nvPr>
        </p:nvSpPr>
        <p:spPr>
          <a:xfrm>
            <a:off x="457200" y="1481138"/>
            <a:ext cx="8229600" cy="5116512"/>
          </a:xfrm>
        </p:spPr>
        <p:txBody>
          <a:bodyPr/>
          <a:lstStyle/>
          <a:p>
            <a:r>
              <a:rPr lang="nl-NL" sz="2800" smtClean="0"/>
              <a:t>Integreren binnen de opleiding </a:t>
            </a:r>
          </a:p>
          <a:p>
            <a:r>
              <a:rPr lang="nl-NL" sz="2800" u="sng" smtClean="0"/>
              <a:t>Christina Puchalski  </a:t>
            </a:r>
            <a:r>
              <a:rPr lang="nl-NL" sz="2800" smtClean="0"/>
              <a:t>GWISH, onderdeel van de GWU): whole person care, multidisciplinaire trainingen </a:t>
            </a:r>
          </a:p>
          <a:p>
            <a:endParaRPr lang="nl-NL" smtClean="0"/>
          </a:p>
          <a:p>
            <a:endParaRPr lang="nl-NL" smtClean="0"/>
          </a:p>
        </p:txBody>
      </p:sp>
      <p:sp>
        <p:nvSpPr>
          <p:cNvPr id="3" name="Titel 2"/>
          <p:cNvSpPr>
            <a:spLocks noGrp="1"/>
          </p:cNvSpPr>
          <p:nvPr>
            <p:ph type="title"/>
          </p:nvPr>
        </p:nvSpPr>
        <p:spPr/>
        <p:txBody>
          <a:bodyPr/>
          <a:lstStyle/>
          <a:p>
            <a:pPr fontAlgn="auto">
              <a:spcAft>
                <a:spcPts val="0"/>
              </a:spcAft>
              <a:defRPr/>
            </a:pPr>
            <a:r>
              <a:rPr lang="nl-NL" dirty="0" smtClean="0"/>
              <a:t>Waarom is het moeilijk? </a:t>
            </a:r>
            <a:endParaRPr lang="nl-NL" dirty="0"/>
          </a:p>
        </p:txBody>
      </p:sp>
      <p:pic>
        <p:nvPicPr>
          <p:cNvPr id="34819" name="Picture 2" descr="C:\Users\Marie-José\Pictures\Christina Puchalski.jpg"/>
          <p:cNvPicPr>
            <a:picLocks noChangeAspect="1" noChangeArrowheads="1"/>
          </p:cNvPicPr>
          <p:nvPr/>
        </p:nvPicPr>
        <p:blipFill>
          <a:blip r:embed="rId3"/>
          <a:srcRect/>
          <a:stretch>
            <a:fillRect/>
          </a:stretch>
        </p:blipFill>
        <p:spPr bwMode="auto">
          <a:xfrm>
            <a:off x="3914775" y="3789363"/>
            <a:ext cx="2601913" cy="266382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1010</TotalTime>
  <Words>1595</Words>
  <Application>Microsoft Macintosh PowerPoint</Application>
  <PresentationFormat>Diavoorstelling (4:3)</PresentationFormat>
  <Paragraphs>143</Paragraphs>
  <Slides>12</Slides>
  <Notes>11</Notes>
  <HiddenSlides>0</HiddenSlides>
  <MMClips>0</MMClips>
  <ScaleCrop>false</ScaleCrop>
  <HeadingPairs>
    <vt:vector size="4" baseType="variant">
      <vt:variant>
        <vt:lpstr>Thema</vt:lpstr>
      </vt:variant>
      <vt:variant>
        <vt:i4>1</vt:i4>
      </vt:variant>
      <vt:variant>
        <vt:lpstr>Diatitels</vt:lpstr>
      </vt:variant>
      <vt:variant>
        <vt:i4>12</vt:i4>
      </vt:variant>
    </vt:vector>
  </HeadingPairs>
  <TitlesOfParts>
    <vt:vector size="13" baseType="lpstr">
      <vt:lpstr>Concours</vt:lpstr>
      <vt:lpstr>Spirituele zorg  aan het einde van het leven:  dat kan veel beter!</vt:lpstr>
      <vt:lpstr>PowerPoint-presentatie</vt:lpstr>
      <vt:lpstr>Uit ‘the evolution of palliative care’</vt:lpstr>
      <vt:lpstr>PowerPoint-presentatie</vt:lpstr>
      <vt:lpstr>Spiritueel welbevinden</vt:lpstr>
      <vt:lpstr>biografisch werk aan het levenseinde</vt:lpstr>
      <vt:lpstr>biografisch werk aan het levenseinde</vt:lpstr>
      <vt:lpstr>Hoe zien artsen hun rol in het verlenen van spirituele zorg ?</vt:lpstr>
      <vt:lpstr>Waarom is het moeilijk? </vt:lpstr>
      <vt:lpstr>Waarom is het zo moeilijk II?</vt:lpstr>
      <vt:lpstr>Wederkerigheid</vt:lpstr>
      <vt:lpstr>Hoe kan spirituele levenseindezorg beter?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Spirituele zorg  aan het einde van het leven:  dat kan veel beter!</dc:title>
  <dc:creator>Marie-José Gijsberts</dc:creator>
  <cp:lastModifiedBy>Koop Daniels</cp:lastModifiedBy>
  <cp:revision>47</cp:revision>
  <dcterms:created xsi:type="dcterms:W3CDTF">2016-01-24T07:08:12Z</dcterms:created>
  <dcterms:modified xsi:type="dcterms:W3CDTF">2016-02-17T13:58:22Z</dcterms:modified>
</cp:coreProperties>
</file>